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2448" r:id="rId5"/>
    <p:sldId id="259" r:id="rId6"/>
    <p:sldId id="2463" r:id="rId7"/>
    <p:sldId id="2466" r:id="rId8"/>
    <p:sldId id="2467" r:id="rId9"/>
    <p:sldId id="2462" r:id="rId10"/>
    <p:sldId id="2476" r:id="rId11"/>
    <p:sldId id="2471" r:id="rId12"/>
    <p:sldId id="2468" r:id="rId13"/>
    <p:sldId id="2469" r:id="rId14"/>
    <p:sldId id="2470" r:id="rId15"/>
    <p:sldId id="2472" r:id="rId16"/>
    <p:sldId id="2494" r:id="rId17"/>
    <p:sldId id="2479" r:id="rId18"/>
    <p:sldId id="2493" r:id="rId19"/>
    <p:sldId id="2478" r:id="rId20"/>
    <p:sldId id="2481" r:id="rId21"/>
    <p:sldId id="2484" r:id="rId22"/>
    <p:sldId id="2482" r:id="rId23"/>
    <p:sldId id="2483" r:id="rId24"/>
    <p:sldId id="2495" r:id="rId25"/>
    <p:sldId id="2480" r:id="rId26"/>
    <p:sldId id="2487" r:id="rId27"/>
    <p:sldId id="2488" r:id="rId28"/>
    <p:sldId id="2489" r:id="rId29"/>
    <p:sldId id="2485" r:id="rId30"/>
    <p:sldId id="2486" r:id="rId31"/>
    <p:sldId id="2490" r:id="rId32"/>
    <p:sldId id="2491" r:id="rId33"/>
    <p:sldId id="2492" r:id="rId34"/>
    <p:sldId id="2475" r:id="rId35"/>
    <p:sldId id="2457" r:id="rId36"/>
    <p:sldId id="2477" r:id="rId37"/>
    <p:sldId id="243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D3B386-4AF8-457A-B97B-BF660ECD7B1B}" v="5" dt="2023-07-21T11:38:19.0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5" autoAdjust="0"/>
    <p:restoredTop sz="73741" autoAdjust="0"/>
  </p:normalViewPr>
  <p:slideViewPr>
    <p:cSldViewPr snapToGrid="0">
      <p:cViewPr varScale="1">
        <p:scale>
          <a:sx n="120" d="100"/>
          <a:sy n="120" d="100"/>
        </p:scale>
        <p:origin x="2076" y="90"/>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rikonis, Eligijus" userId="83c411a2-06a9-42e9-95a3-8b710893b8c4" providerId="ADAL" clId="{3FD3B386-4AF8-457A-B97B-BF660ECD7B1B}"/>
    <pc:docChg chg="modSld">
      <pc:chgData name="Petrikonis, Eligijus" userId="83c411a2-06a9-42e9-95a3-8b710893b8c4" providerId="ADAL" clId="{3FD3B386-4AF8-457A-B97B-BF660ECD7B1B}" dt="2023-07-21T11:38:24.784" v="34" actId="207"/>
      <pc:docMkLst>
        <pc:docMk/>
      </pc:docMkLst>
      <pc:sldChg chg="modSp mod">
        <pc:chgData name="Petrikonis, Eligijus" userId="83c411a2-06a9-42e9-95a3-8b710893b8c4" providerId="ADAL" clId="{3FD3B386-4AF8-457A-B97B-BF660ECD7B1B}" dt="2023-07-21T11:38:24.784" v="34" actId="207"/>
        <pc:sldMkLst>
          <pc:docMk/>
          <pc:sldMk cId="1814861570" sldId="2475"/>
        </pc:sldMkLst>
        <pc:spChg chg="mod">
          <ac:chgData name="Petrikonis, Eligijus" userId="83c411a2-06a9-42e9-95a3-8b710893b8c4" providerId="ADAL" clId="{3FD3B386-4AF8-457A-B97B-BF660ECD7B1B}" dt="2023-07-21T11:38:24.784" v="34" actId="207"/>
          <ac:spMkLst>
            <pc:docMk/>
            <pc:sldMk cId="1814861570" sldId="2475"/>
            <ac:spMk id="2" creationId="{CCD3534D-2037-5F36-415C-7A85F363F858}"/>
          </ac:spMkLst>
        </pc:spChg>
      </pc:sldChg>
      <pc:sldChg chg="addSp modSp mod">
        <pc:chgData name="Petrikonis, Eligijus" userId="83c411a2-06a9-42e9-95a3-8b710893b8c4" providerId="ADAL" clId="{3FD3B386-4AF8-457A-B97B-BF660ECD7B1B}" dt="2023-07-21T06:04:21.692" v="28" actId="14100"/>
        <pc:sldMkLst>
          <pc:docMk/>
          <pc:sldMk cId="1443242065" sldId="2492"/>
        </pc:sldMkLst>
        <pc:spChg chg="add mod">
          <ac:chgData name="Petrikonis, Eligijus" userId="83c411a2-06a9-42e9-95a3-8b710893b8c4" providerId="ADAL" clId="{3FD3B386-4AF8-457A-B97B-BF660ECD7B1B}" dt="2023-07-21T06:04:21.692" v="28" actId="14100"/>
          <ac:spMkLst>
            <pc:docMk/>
            <pc:sldMk cId="1443242065" sldId="2492"/>
            <ac:spMk id="2" creationId="{C1287745-BA2B-BA86-F79F-9D900563F557}"/>
          </ac:spMkLst>
        </pc:spChg>
        <pc:picChg chg="mod">
          <ac:chgData name="Petrikonis, Eligijus" userId="83c411a2-06a9-42e9-95a3-8b710893b8c4" providerId="ADAL" clId="{3FD3B386-4AF8-457A-B97B-BF660ECD7B1B}" dt="2023-07-21T06:03:50.836" v="1" actId="1076"/>
          <ac:picMkLst>
            <pc:docMk/>
            <pc:sldMk cId="1443242065" sldId="2492"/>
            <ac:picMk id="14338" creationId="{D601CAFA-B6DA-0DEB-C934-F2980DDA14C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7/21/2023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veloper.mozilla.org/en-US/docs/Web/HTML/Viewport_meta_ta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t>The first time I laid my hands on a PC was when I was 9 years old. At that time, I had no idea that I would end up working as a developer. I completed my studies at VGTU, focusing on IT, and earned a bachelor's degree.</a:t>
            </a:r>
          </a:p>
          <a:p>
            <a:pPr marL="0" indent="0">
              <a:lnSpc>
                <a:spcPct val="100000"/>
              </a:lnSpc>
              <a:buNone/>
            </a:pPr>
            <a:r>
              <a:rPr lang="en-US" dirty="0"/>
              <a:t>During my third year of studies, I began working as a Project Coordinator. However, after the trial period, I decided to embark on a new career within the same company as a Front-end developer.</a:t>
            </a:r>
          </a:p>
          <a:p>
            <a:pPr marL="0" indent="0">
              <a:lnSpc>
                <a:spcPct val="100000"/>
              </a:lnSpc>
              <a:buNone/>
            </a:pPr>
            <a:r>
              <a:rPr lang="en-US" dirty="0"/>
              <a:t>After four years, SEB invited me to discuss an open Front-end developer position. Since then, I have been working at SEB for nearly 8 years as a Full-stack developer.</a:t>
            </a:r>
          </a:p>
          <a:p>
            <a:pPr marL="0" indent="0">
              <a:lnSpc>
                <a:spcPct val="100000"/>
              </a:lnSpc>
              <a:buNone/>
            </a:pPr>
            <a:r>
              <a:rPr lang="en-US" dirty="0"/>
              <a:t>My journey at SEB has been diverse and colorful. I have gained expertise in various areas, ranging from front-end and back-end development to manual and automated testing, as well as exploring requirements and serving as a Scrum Master.</a:t>
            </a:r>
          </a:p>
          <a:p>
            <a:pPr marL="0" indent="0">
              <a:lnSpc>
                <a:spcPct val="100000"/>
              </a:lnSpc>
              <a:buNone/>
            </a:pPr>
            <a:r>
              <a:rPr lang="en-US" dirty="0"/>
              <a:t>To avoid being typecast as just a developer and to continue my personal growth, about four years ago I started practicing CrossFit. It quickly became my main hobby, and I have grown to love it.</a:t>
            </a:r>
          </a:p>
          <a:p>
            <a:pPr marL="0" indent="0">
              <a:lnSpc>
                <a:spcPct val="100000"/>
              </a:lnSpc>
              <a:buNone/>
            </a:pPr>
            <a:r>
              <a:rPr lang="en-US" dirty="0"/>
              <a:t>Why do I enjoy being a developer? It's because I am constantly amazed by the process of creating functional applications from scratch, starting from 0 lines of code.</a:t>
            </a:r>
          </a:p>
        </p:txBody>
      </p:sp>
      <p:sp>
        <p:nvSpPr>
          <p:cNvPr id="4" name="Slide Number Placeholder 3"/>
          <p:cNvSpPr>
            <a:spLocks noGrp="1"/>
          </p:cNvSpPr>
          <p:nvPr>
            <p:ph type="sldNum" sz="quarter" idx="5"/>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thing to think is that for responsive design to make elements to fit in screen is needed to use sizing units which reflects to root element viewport and root element widths</a:t>
            </a:r>
          </a:p>
          <a:p>
            <a:r>
              <a:rPr lang="en-US" dirty="0"/>
              <a:t>There are 2 types of units</a:t>
            </a:r>
          </a:p>
          <a:p>
            <a:r>
              <a:rPr lang="en-US" dirty="0"/>
              <a:t>Explain in short all of them</a:t>
            </a: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334111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already know sizing units so other important thing is text size how big it should be to be readable in devices.</a:t>
            </a:r>
          </a:p>
          <a:p>
            <a:r>
              <a:rPr lang="en-US" dirty="0"/>
              <a:t>Text size also very depends from actual used font</a:t>
            </a:r>
          </a:p>
          <a:p>
            <a:r>
              <a:rPr lang="en-US" dirty="0"/>
              <a:t>If it regular font so on mobile devices recommendation is to use at least 16px</a:t>
            </a:r>
          </a:p>
          <a:p>
            <a:r>
              <a:rPr lang="en-US" dirty="0"/>
              <a:t>And for desktop around 16px</a:t>
            </a:r>
          </a:p>
          <a:p>
            <a:r>
              <a:rPr lang="en-US" dirty="0"/>
              <a:t>But if designer would say differently so you should try that size first of all</a:t>
            </a: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7788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front end world there are a lot of framework same fits for </a:t>
            </a:r>
            <a:r>
              <a:rPr lang="en-US" dirty="0" err="1"/>
              <a:t>css</a:t>
            </a:r>
            <a:endParaRPr lang="en-US" dirty="0"/>
          </a:p>
          <a:p>
            <a:r>
              <a:rPr lang="en-US" dirty="0"/>
              <a:t>So most popular </a:t>
            </a:r>
            <a:r>
              <a:rPr lang="en-US" dirty="0" err="1"/>
              <a:t>css</a:t>
            </a:r>
            <a:r>
              <a:rPr lang="en-US" dirty="0"/>
              <a:t> framework is Bootstrap</a:t>
            </a:r>
          </a:p>
          <a:p>
            <a:r>
              <a:rPr lang="en-US" dirty="0"/>
              <a:t>Inside you can find a lot of already defined </a:t>
            </a:r>
            <a:r>
              <a:rPr lang="en-US" dirty="0" err="1"/>
              <a:t>css</a:t>
            </a:r>
            <a:r>
              <a:rPr lang="en-US" dirty="0"/>
              <a:t> rules for all devices</a:t>
            </a:r>
          </a:p>
          <a:p>
            <a:endParaRPr lang="en-US" dirty="0"/>
          </a:p>
          <a:p>
            <a:r>
              <a:rPr lang="en-US" dirty="0"/>
              <a:t>In SEB we also using bootstrap but we customized it to have more </a:t>
            </a:r>
            <a:r>
              <a:rPr lang="en-US" dirty="0" err="1"/>
              <a:t>SEB’ish</a:t>
            </a:r>
            <a:r>
              <a:rPr lang="en-US" dirty="0"/>
              <a:t> styles</a:t>
            </a:r>
          </a:p>
          <a:p>
            <a:endParaRPr lang="en-US" dirty="0"/>
          </a:p>
          <a:p>
            <a:r>
              <a:rPr lang="en-US" dirty="0"/>
              <a:t>There are other frameworks as Tailwind, foundation and materialize, all frameworks tries to solve same case</a:t>
            </a:r>
          </a:p>
          <a:p>
            <a:r>
              <a:rPr lang="en-US" dirty="0"/>
              <a:t>Which is to provide easy way how to style html code</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837302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development we as developers need to test and verify what we are developing, same fit for responsive</a:t>
            </a:r>
          </a:p>
          <a:p>
            <a:r>
              <a:rPr lang="en-US" dirty="0"/>
              <a:t>There are several ways how to do it</a:t>
            </a:r>
          </a:p>
          <a:p>
            <a:r>
              <a:rPr lang="en-US" dirty="0"/>
              <a:t>Explain all of them</a:t>
            </a:r>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3452118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Inter"/>
              </a:rPr>
              <a:t>This </a:t>
            </a:r>
            <a:r>
              <a:rPr lang="en-US" b="0" i="0" u="sng" dirty="0">
                <a:solidFill>
                  <a:srgbClr val="FFFFFF"/>
                </a:solidFill>
                <a:effectLst/>
                <a:latin typeface="Inter"/>
                <a:hlinkClick r:id="rId3"/>
              </a:rPr>
              <a:t>viewport</a:t>
            </a:r>
            <a:r>
              <a:rPr lang="en-US" b="0" i="0" dirty="0">
                <a:solidFill>
                  <a:srgbClr val="FFFFFF"/>
                </a:solidFill>
                <a:effectLst/>
                <a:latin typeface="Inter"/>
              </a:rPr>
              <a:t> meta tag tells mobile browsers that they should set the width of the viewport to the device width, and scale the document to 100% of its intended size, which shows the document at the mobile-optimized size that you intended.</a:t>
            </a:r>
          </a:p>
          <a:p>
            <a:pPr algn="l"/>
            <a:r>
              <a:rPr lang="en-US" b="0" i="0" dirty="0">
                <a:solidFill>
                  <a:srgbClr val="FFFFFF"/>
                </a:solidFill>
                <a:effectLst/>
                <a:latin typeface="Inter"/>
              </a:rPr>
              <a:t>Why is this needed? Because mobile browsers tend to lie about their viewport width.</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4180788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Multicol</a:t>
            </a:r>
            <a:endParaRPr lang="en-US" dirty="0"/>
          </a:p>
          <a:p>
            <a:r>
              <a:rPr lang="en-US" dirty="0"/>
              <a:t>If you want to split element which holds big text to several same appearance columns</a:t>
            </a:r>
          </a:p>
          <a:p>
            <a:endParaRPr lang="en-US" dirty="0"/>
          </a:p>
          <a:p>
            <a:r>
              <a:rPr lang="en-US" dirty="0"/>
              <a:t>Flexbox and Grid</a:t>
            </a:r>
          </a:p>
          <a:p>
            <a:r>
              <a:rPr lang="en-US" dirty="0"/>
              <a:t>I personally used Flexbox, but googled Flex and grid differences and no major differences besides that Grid created from floating column idea.</a:t>
            </a:r>
          </a:p>
          <a:p>
            <a:r>
              <a:rPr lang="en-US" dirty="0"/>
              <a:t>Also from discussions and approaches how developers or framework chooses between them seems that flex is winner in this competition</a:t>
            </a:r>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2660299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 can control design differently on different devices and different orientations?</a:t>
            </a:r>
          </a:p>
          <a:p>
            <a:r>
              <a:rPr lang="en-US" dirty="0"/>
              <a:t>For this reason CSS have functionality called media queries</a:t>
            </a:r>
          </a:p>
          <a:p>
            <a:r>
              <a:rPr lang="en-US" dirty="0"/>
              <a:t>Media queries allows to write </a:t>
            </a:r>
            <a:r>
              <a:rPr lang="en-US" dirty="0" err="1"/>
              <a:t>css</a:t>
            </a:r>
            <a:r>
              <a:rPr lang="en-US" dirty="0"/>
              <a:t> rules which will be added/removed depending from rules</a:t>
            </a:r>
          </a:p>
          <a:p>
            <a:endParaRPr lang="en-US" dirty="0"/>
          </a:p>
          <a:p>
            <a:r>
              <a:rPr lang="en-US" dirty="0"/>
              <a:t>Explain differences</a:t>
            </a:r>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597984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example how it looks</a:t>
            </a:r>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522357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big table with 10 columns which fits in desktop but as you probably can guess it won’t fit in tablet or phone</a:t>
            </a:r>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512071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options, show all 3, and ask to choose.</a:t>
            </a:r>
          </a:p>
          <a:p>
            <a:endParaRPr lang="en-US" dirty="0"/>
          </a:p>
          <a:p>
            <a:r>
              <a:rPr lang="en-US" dirty="0"/>
              <a:t>Option 1:</a:t>
            </a:r>
          </a:p>
          <a:p>
            <a:pPr algn="l"/>
            <a:r>
              <a:rPr lang="en-US" b="1" i="0" dirty="0">
                <a:solidFill>
                  <a:srgbClr val="242424"/>
                </a:solidFill>
                <a:effectLst/>
                <a:latin typeface="sohne"/>
              </a:rPr>
              <a:t>Applicable</a:t>
            </a:r>
          </a:p>
          <a:p>
            <a:pPr algn="l">
              <a:buFont typeface="Arial" panose="020B0604020202020204" pitchFamily="34" charset="0"/>
              <a:buChar char="•"/>
            </a:pPr>
            <a:r>
              <a:rPr lang="en-US" b="0" i="0" dirty="0">
                <a:solidFill>
                  <a:srgbClr val="242424"/>
                </a:solidFill>
                <a:effectLst/>
                <a:latin typeface="source-serif-pro"/>
              </a:rPr>
              <a:t>any kind of data</a:t>
            </a:r>
          </a:p>
          <a:p>
            <a:pPr algn="l">
              <a:buFont typeface="Arial" panose="020B0604020202020204" pitchFamily="34" charset="0"/>
              <a:buChar char="•"/>
            </a:pPr>
            <a:r>
              <a:rPr lang="en-US" b="0" i="0" dirty="0">
                <a:solidFill>
                  <a:srgbClr val="242424"/>
                </a:solidFill>
                <a:effectLst/>
                <a:latin typeface="source-serif-pro"/>
              </a:rPr>
              <a:t>various types of content</a:t>
            </a:r>
          </a:p>
          <a:p>
            <a:pPr algn="l"/>
            <a:r>
              <a:rPr lang="en-US" b="1" i="0" dirty="0">
                <a:solidFill>
                  <a:srgbClr val="242424"/>
                </a:solidFill>
                <a:effectLst/>
                <a:latin typeface="sohne"/>
              </a:rPr>
              <a:t>Pros</a:t>
            </a:r>
          </a:p>
          <a:p>
            <a:pPr algn="l">
              <a:buFont typeface="Arial" panose="020B0604020202020204" pitchFamily="34" charset="0"/>
              <a:buChar char="•"/>
            </a:pPr>
            <a:r>
              <a:rPr lang="en-US" b="0" i="0" dirty="0">
                <a:solidFill>
                  <a:srgbClr val="242424"/>
                </a:solidFill>
                <a:effectLst/>
                <a:latin typeface="source-serif-pro"/>
              </a:rPr>
              <a:t>easy to use</a:t>
            </a:r>
          </a:p>
          <a:p>
            <a:pPr algn="l">
              <a:buFont typeface="Arial" panose="020B0604020202020204" pitchFamily="34" charset="0"/>
              <a:buChar char="•"/>
            </a:pPr>
            <a:r>
              <a:rPr lang="en-US" b="0" i="0" dirty="0">
                <a:solidFill>
                  <a:srgbClr val="242424"/>
                </a:solidFill>
                <a:effectLst/>
                <a:latin typeface="source-serif-pro"/>
              </a:rPr>
              <a:t>easy to develop</a:t>
            </a:r>
          </a:p>
          <a:p>
            <a:pPr algn="l">
              <a:buFont typeface="Arial" panose="020B0604020202020204" pitchFamily="34" charset="0"/>
              <a:buChar char="•"/>
            </a:pPr>
            <a:r>
              <a:rPr lang="en-US" b="0" i="0" dirty="0">
                <a:solidFill>
                  <a:srgbClr val="242424"/>
                </a:solidFill>
                <a:effectLst/>
                <a:latin typeface="source-serif-pro"/>
              </a:rPr>
              <a:t>simplicity</a:t>
            </a:r>
          </a:p>
          <a:p>
            <a:pPr algn="l"/>
            <a:r>
              <a:rPr lang="en-US" b="1" i="0" dirty="0">
                <a:solidFill>
                  <a:srgbClr val="242424"/>
                </a:solidFill>
                <a:effectLst/>
                <a:latin typeface="sohne"/>
              </a:rPr>
              <a:t>Cons</a:t>
            </a:r>
          </a:p>
          <a:p>
            <a:pPr algn="l">
              <a:buFont typeface="Arial" panose="020B0604020202020204" pitchFamily="34" charset="0"/>
              <a:buChar char="•"/>
            </a:pPr>
            <a:r>
              <a:rPr lang="en-US" b="0" i="0" dirty="0">
                <a:solidFill>
                  <a:srgbClr val="242424"/>
                </a:solidFill>
                <a:effectLst/>
                <a:latin typeface="source-serif-pro"/>
              </a:rPr>
              <a:t>limited space for data presentation</a:t>
            </a:r>
          </a:p>
          <a:p>
            <a:pPr algn="l">
              <a:buFont typeface="Arial" panose="020B0604020202020204" pitchFamily="34" charset="0"/>
              <a:buChar char="•"/>
            </a:pPr>
            <a:r>
              <a:rPr lang="en-US" b="0" i="0" dirty="0">
                <a:solidFill>
                  <a:srgbClr val="242424"/>
                </a:solidFill>
                <a:effectLst/>
                <a:latin typeface="source-serif-pro"/>
              </a:rPr>
              <a:t>need to resign from part of the data</a:t>
            </a:r>
          </a:p>
          <a:p>
            <a:endParaRPr lang="en-US" dirty="0"/>
          </a:p>
          <a:p>
            <a:r>
              <a:rPr lang="en-US" dirty="0"/>
              <a:t>Option 2:</a:t>
            </a:r>
          </a:p>
          <a:p>
            <a:pPr algn="l"/>
            <a:r>
              <a:rPr lang="en-US" b="1" i="0" dirty="0">
                <a:solidFill>
                  <a:srgbClr val="242424"/>
                </a:solidFill>
                <a:effectLst/>
                <a:latin typeface="sohne"/>
              </a:rPr>
              <a:t>Applicable</a:t>
            </a:r>
          </a:p>
          <a:p>
            <a:pPr algn="l">
              <a:buFont typeface="Arial" panose="020B0604020202020204" pitchFamily="34" charset="0"/>
              <a:buChar char="•"/>
            </a:pPr>
            <a:r>
              <a:rPr lang="en-US" b="0" i="0" dirty="0">
                <a:solidFill>
                  <a:srgbClr val="242424"/>
                </a:solidFill>
                <a:effectLst/>
                <a:latin typeface="source-serif-pro"/>
              </a:rPr>
              <a:t>for wide tables (3–8 columns)</a:t>
            </a:r>
          </a:p>
          <a:p>
            <a:pPr algn="l">
              <a:buFont typeface="Arial" panose="020B0604020202020204" pitchFamily="34" charset="0"/>
              <a:buChar char="•"/>
            </a:pPr>
            <a:r>
              <a:rPr lang="en-US" b="0" i="0" dirty="0">
                <a:solidFill>
                  <a:srgbClr val="242424"/>
                </a:solidFill>
                <a:effectLst/>
                <a:latin typeface="source-serif-pro"/>
              </a:rPr>
              <a:t>for short tables (recommend to keep all height of the table above the fold)</a:t>
            </a:r>
          </a:p>
          <a:p>
            <a:pPr algn="l"/>
            <a:r>
              <a:rPr lang="en-US" b="1" i="0" dirty="0">
                <a:solidFill>
                  <a:srgbClr val="242424"/>
                </a:solidFill>
                <a:effectLst/>
                <a:latin typeface="sohne"/>
              </a:rPr>
              <a:t>Pros</a:t>
            </a:r>
          </a:p>
          <a:p>
            <a:pPr algn="l">
              <a:buFont typeface="Arial" panose="020B0604020202020204" pitchFamily="34" charset="0"/>
              <a:buChar char="•"/>
            </a:pPr>
            <a:r>
              <a:rPr lang="en-US" b="0" i="0" dirty="0">
                <a:solidFill>
                  <a:srgbClr val="242424"/>
                </a:solidFill>
                <a:effectLst/>
                <a:latin typeface="source-serif-pro"/>
              </a:rPr>
              <a:t>easy to develop</a:t>
            </a:r>
          </a:p>
          <a:p>
            <a:pPr algn="l">
              <a:buFont typeface="Arial" panose="020B0604020202020204" pitchFamily="34" charset="0"/>
              <a:buChar char="•"/>
            </a:pPr>
            <a:r>
              <a:rPr lang="en-US" b="0" i="0" dirty="0">
                <a:solidFill>
                  <a:srgbClr val="242424"/>
                </a:solidFill>
                <a:effectLst/>
                <a:latin typeface="source-serif-pro"/>
              </a:rPr>
              <a:t>easy to use</a:t>
            </a:r>
          </a:p>
          <a:p>
            <a:pPr algn="l"/>
            <a:r>
              <a:rPr lang="en-US" b="1" i="0" dirty="0">
                <a:solidFill>
                  <a:srgbClr val="242424"/>
                </a:solidFill>
                <a:effectLst/>
                <a:latin typeface="sohne"/>
              </a:rPr>
              <a:t>Cons</a:t>
            </a:r>
          </a:p>
          <a:p>
            <a:pPr algn="l">
              <a:buFont typeface="Arial" panose="020B0604020202020204" pitchFamily="34" charset="0"/>
              <a:buChar char="•"/>
            </a:pPr>
            <a:r>
              <a:rPr lang="en-US" b="0" i="0" dirty="0">
                <a:solidFill>
                  <a:srgbClr val="242424"/>
                </a:solidFill>
                <a:effectLst/>
                <a:latin typeface="source-serif-pro"/>
              </a:rPr>
              <a:t>not for large amounts of content</a:t>
            </a:r>
          </a:p>
          <a:p>
            <a:pPr algn="l">
              <a:buFont typeface="Arial" panose="020B0604020202020204" pitchFamily="34" charset="0"/>
              <a:buChar char="•"/>
            </a:pPr>
            <a:r>
              <a:rPr lang="en-US" b="0" i="0" dirty="0">
                <a:solidFill>
                  <a:srgbClr val="242424"/>
                </a:solidFill>
                <a:effectLst/>
                <a:latin typeface="source-serif-pro"/>
              </a:rPr>
              <a:t>the legend is not visible after scroll</a:t>
            </a:r>
          </a:p>
          <a:p>
            <a:endParaRPr lang="en-US" dirty="0"/>
          </a:p>
          <a:p>
            <a:r>
              <a:rPr lang="en-US" dirty="0"/>
              <a:t>Option 3:</a:t>
            </a:r>
          </a:p>
          <a:p>
            <a:pPr algn="l"/>
            <a:r>
              <a:rPr lang="en-US" b="1" i="0" dirty="0">
                <a:solidFill>
                  <a:srgbClr val="242424"/>
                </a:solidFill>
                <a:effectLst/>
                <a:latin typeface="sohne"/>
              </a:rPr>
              <a:t>Applicable</a:t>
            </a:r>
          </a:p>
          <a:p>
            <a:pPr algn="l">
              <a:buFont typeface="Arial" panose="020B0604020202020204" pitchFamily="34" charset="0"/>
              <a:buChar char="•"/>
            </a:pPr>
            <a:r>
              <a:rPr lang="en-US" b="0" i="0" dirty="0">
                <a:solidFill>
                  <a:srgbClr val="242424"/>
                </a:solidFill>
                <a:effectLst/>
                <a:latin typeface="source-serif-pro"/>
              </a:rPr>
              <a:t>a huge amount of data</a:t>
            </a:r>
          </a:p>
          <a:p>
            <a:pPr algn="l">
              <a:buFont typeface="Arial" panose="020B0604020202020204" pitchFamily="34" charset="0"/>
              <a:buChar char="•"/>
            </a:pPr>
            <a:r>
              <a:rPr lang="en-US" b="0" i="0" dirty="0">
                <a:solidFill>
                  <a:srgbClr val="242424"/>
                </a:solidFill>
                <a:effectLst/>
                <a:latin typeface="source-serif-pro"/>
              </a:rPr>
              <a:t>various types of content</a:t>
            </a:r>
          </a:p>
          <a:p>
            <a:pPr algn="l"/>
            <a:r>
              <a:rPr lang="en-US" b="1" i="0" dirty="0">
                <a:solidFill>
                  <a:srgbClr val="242424"/>
                </a:solidFill>
                <a:effectLst/>
                <a:latin typeface="sohne"/>
              </a:rPr>
              <a:t>Pros</a:t>
            </a:r>
          </a:p>
          <a:p>
            <a:pPr algn="l">
              <a:buFont typeface="Arial" panose="020B0604020202020204" pitchFamily="34" charset="0"/>
              <a:buChar char="•"/>
            </a:pPr>
            <a:r>
              <a:rPr lang="en-US" b="0" i="0" dirty="0">
                <a:solidFill>
                  <a:srgbClr val="242424"/>
                </a:solidFill>
                <a:effectLst/>
                <a:latin typeface="source-serif-pro"/>
              </a:rPr>
              <a:t>useful with a huge amount of data and its size</a:t>
            </a:r>
          </a:p>
          <a:p>
            <a:pPr algn="l">
              <a:buFont typeface="Arial" panose="020B0604020202020204" pitchFamily="34" charset="0"/>
              <a:buChar char="•"/>
            </a:pPr>
            <a:r>
              <a:rPr lang="en-US" b="0" i="0" dirty="0">
                <a:solidFill>
                  <a:srgbClr val="242424"/>
                </a:solidFill>
                <a:effectLst/>
                <a:latin typeface="source-serif-pro"/>
              </a:rPr>
              <a:t>ability to collapse and hide some data</a:t>
            </a:r>
          </a:p>
          <a:p>
            <a:pPr algn="l">
              <a:buFont typeface="Arial" panose="020B0604020202020204" pitchFamily="34" charset="0"/>
              <a:buChar char="•"/>
            </a:pPr>
            <a:r>
              <a:rPr lang="en-US" b="0" i="0" dirty="0">
                <a:solidFill>
                  <a:srgbClr val="242424"/>
                </a:solidFill>
                <a:effectLst/>
                <a:latin typeface="source-serif-pro"/>
              </a:rPr>
              <a:t>a versatile form of data presentation</a:t>
            </a:r>
          </a:p>
          <a:p>
            <a:pPr algn="l"/>
            <a:r>
              <a:rPr lang="en-US" b="1" i="0" dirty="0">
                <a:solidFill>
                  <a:srgbClr val="242424"/>
                </a:solidFill>
                <a:effectLst/>
                <a:latin typeface="sohne"/>
              </a:rPr>
              <a:t>Cons</a:t>
            </a:r>
          </a:p>
          <a:p>
            <a:pPr algn="l">
              <a:buFont typeface="Arial" panose="020B0604020202020204" pitchFamily="34" charset="0"/>
              <a:buChar char="•"/>
            </a:pPr>
            <a:r>
              <a:rPr lang="en-US" b="0" i="0" dirty="0">
                <a:solidFill>
                  <a:srgbClr val="242424"/>
                </a:solidFill>
                <a:effectLst/>
                <a:latin typeface="source-serif-pro"/>
              </a:rPr>
              <a:t>repetitive column names</a:t>
            </a:r>
          </a:p>
          <a:p>
            <a:pPr algn="l">
              <a:buFont typeface="Arial" panose="020B0604020202020204" pitchFamily="34" charset="0"/>
              <a:buChar char="•"/>
            </a:pPr>
            <a:r>
              <a:rPr lang="en-US" b="0" i="0" dirty="0">
                <a:solidFill>
                  <a:srgbClr val="242424"/>
                </a:solidFill>
                <a:effectLst/>
                <a:latin typeface="source-serif-pro"/>
              </a:rPr>
              <a:t>hard to compare particular data between rows</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3952183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questions in chat, we can get more familiar who and how much experience joined in this session</a:t>
            </a:r>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2529467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big image which doesn’t fit tablet and phone</a:t>
            </a:r>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1676414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one of two</a:t>
            </a:r>
          </a:p>
          <a:p>
            <a:endParaRPr lang="en-US" dirty="0"/>
          </a:p>
          <a:p>
            <a:r>
              <a:rPr lang="en-US" dirty="0"/>
              <a:t>Option 1:</a:t>
            </a:r>
          </a:p>
          <a:p>
            <a:pPr algn="l"/>
            <a:r>
              <a:rPr lang="en-US" b="1" i="0" dirty="0">
                <a:solidFill>
                  <a:srgbClr val="242424"/>
                </a:solidFill>
                <a:effectLst/>
                <a:latin typeface="sohne"/>
              </a:rPr>
              <a:t>Pros</a:t>
            </a:r>
          </a:p>
          <a:p>
            <a:pPr algn="l">
              <a:buFont typeface="Arial" panose="020B0604020202020204" pitchFamily="34" charset="0"/>
              <a:buChar char="•"/>
            </a:pPr>
            <a:r>
              <a:rPr lang="en-US" b="0" i="0" dirty="0">
                <a:solidFill>
                  <a:srgbClr val="242424"/>
                </a:solidFill>
                <a:effectLst/>
                <a:latin typeface="source-serif-pro"/>
              </a:rPr>
              <a:t>Same one image</a:t>
            </a:r>
          </a:p>
          <a:p>
            <a:pPr algn="l">
              <a:buFont typeface="Arial" panose="020B0604020202020204" pitchFamily="34" charset="0"/>
              <a:buChar char="•"/>
            </a:pPr>
            <a:r>
              <a:rPr lang="en-US" b="0" i="0" dirty="0">
                <a:solidFill>
                  <a:srgbClr val="242424"/>
                </a:solidFill>
                <a:effectLst/>
                <a:latin typeface="source-serif-pro"/>
              </a:rPr>
              <a:t>Load once and show once</a:t>
            </a:r>
          </a:p>
          <a:p>
            <a:pPr algn="l"/>
            <a:r>
              <a:rPr lang="en-US" b="1" i="0" dirty="0">
                <a:solidFill>
                  <a:srgbClr val="242424"/>
                </a:solidFill>
                <a:effectLst/>
                <a:latin typeface="sohne"/>
              </a:rPr>
              <a:t>Cons</a:t>
            </a:r>
          </a:p>
          <a:p>
            <a:pPr algn="l">
              <a:buFont typeface="Arial" panose="020B0604020202020204" pitchFamily="34" charset="0"/>
              <a:buChar char="•"/>
            </a:pPr>
            <a:r>
              <a:rPr lang="en-US" b="0" i="0" dirty="0">
                <a:solidFill>
                  <a:srgbClr val="242424"/>
                </a:solidFill>
                <a:effectLst/>
                <a:latin typeface="source-serif-pro"/>
              </a:rPr>
              <a:t>In mobile devices big images could request more resources than it would need to use for smaller versions</a:t>
            </a:r>
          </a:p>
          <a:p>
            <a:pPr algn="l">
              <a:buFont typeface="Arial" panose="020B0604020202020204" pitchFamily="34" charset="0"/>
              <a:buNone/>
            </a:pPr>
            <a:endParaRPr lang="en-US" dirty="0"/>
          </a:p>
          <a:p>
            <a:r>
              <a:rPr lang="en-US" dirty="0"/>
              <a:t>Option 2:</a:t>
            </a:r>
          </a:p>
          <a:p>
            <a:r>
              <a:rPr lang="en-US" b="1" i="0" dirty="0">
                <a:solidFill>
                  <a:srgbClr val="242424"/>
                </a:solidFill>
                <a:effectLst/>
                <a:latin typeface="sohne"/>
              </a:rPr>
              <a:t>Pros</a:t>
            </a:r>
          </a:p>
          <a:p>
            <a:pPr algn="l">
              <a:buFont typeface="Arial" panose="020B0604020202020204" pitchFamily="34" charset="0"/>
              <a:buChar char="•"/>
            </a:pPr>
            <a:r>
              <a:rPr lang="en-US" b="0" i="0" dirty="0">
                <a:solidFill>
                  <a:srgbClr val="242424"/>
                </a:solidFill>
                <a:effectLst/>
                <a:latin typeface="source-serif-pro"/>
              </a:rPr>
              <a:t>Improve performance</a:t>
            </a:r>
          </a:p>
          <a:p>
            <a:pPr algn="l">
              <a:buFont typeface="Arial" panose="020B0604020202020204" pitchFamily="34" charset="0"/>
              <a:buChar char="•"/>
            </a:pPr>
            <a:endParaRPr lang="en-US" b="0" i="0" dirty="0">
              <a:solidFill>
                <a:srgbClr val="242424"/>
              </a:solidFill>
              <a:effectLst/>
              <a:latin typeface="source-serif-pro"/>
            </a:endParaRPr>
          </a:p>
          <a:p>
            <a:pPr algn="l">
              <a:buFont typeface="Arial" panose="020B0604020202020204" pitchFamily="34" charset="0"/>
              <a:buNone/>
            </a:pPr>
            <a:r>
              <a:rPr lang="en-US" b="1" i="0" dirty="0">
                <a:solidFill>
                  <a:srgbClr val="242424"/>
                </a:solidFill>
                <a:effectLst/>
                <a:latin typeface="sohne"/>
              </a:rPr>
              <a:t>Cons</a:t>
            </a:r>
          </a:p>
          <a:p>
            <a:pPr algn="l">
              <a:buFont typeface="Arial" panose="020B0604020202020204" pitchFamily="34" charset="0"/>
              <a:buChar char="•"/>
            </a:pPr>
            <a:r>
              <a:rPr lang="en-US" b="0" i="0" dirty="0">
                <a:solidFill>
                  <a:srgbClr val="242424"/>
                </a:solidFill>
                <a:effectLst/>
                <a:latin typeface="source-serif-pro"/>
              </a:rPr>
              <a:t>Need to prepare several versions of images</a:t>
            </a:r>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906139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we should solve image responsiveness</a:t>
            </a:r>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963156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3819603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header of website with logo and menu inside</a:t>
            </a:r>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3263146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solutions, ask to choose one</a:t>
            </a:r>
          </a:p>
          <a:p>
            <a:endParaRPr lang="en-US" dirty="0"/>
          </a:p>
          <a:p>
            <a:r>
              <a:rPr lang="en-US" dirty="0"/>
              <a:t>Option 1:</a:t>
            </a:r>
          </a:p>
          <a:p>
            <a:pPr algn="l"/>
            <a:r>
              <a:rPr lang="en-US" b="1" i="0" dirty="0">
                <a:solidFill>
                  <a:srgbClr val="242424"/>
                </a:solidFill>
                <a:effectLst/>
                <a:latin typeface="sohne"/>
              </a:rPr>
              <a:t>Pros</a:t>
            </a:r>
          </a:p>
          <a:p>
            <a:pPr algn="l">
              <a:buFont typeface="Arial" panose="020B0604020202020204" pitchFamily="34" charset="0"/>
              <a:buChar char="•"/>
            </a:pPr>
            <a:r>
              <a:rPr lang="en-US" b="0" i="0" dirty="0">
                <a:solidFill>
                  <a:srgbClr val="242424"/>
                </a:solidFill>
                <a:effectLst/>
                <a:latin typeface="source-serif-pro"/>
              </a:rPr>
              <a:t>For small menu better to show menu and text if it fits</a:t>
            </a:r>
          </a:p>
          <a:p>
            <a:pPr algn="l"/>
            <a:r>
              <a:rPr lang="en-US" b="1" i="0" dirty="0">
                <a:solidFill>
                  <a:srgbClr val="242424"/>
                </a:solidFill>
                <a:effectLst/>
                <a:latin typeface="sohne"/>
              </a:rPr>
              <a:t>Cons</a:t>
            </a:r>
          </a:p>
          <a:p>
            <a:pPr algn="l">
              <a:buFont typeface="Arial" panose="020B0604020202020204" pitchFamily="34" charset="0"/>
              <a:buChar char="•"/>
            </a:pPr>
            <a:r>
              <a:rPr lang="en-US" b="0" i="0" dirty="0">
                <a:solidFill>
                  <a:srgbClr val="242424"/>
                </a:solidFill>
                <a:effectLst/>
                <a:latin typeface="source-serif-pro"/>
              </a:rPr>
              <a:t>Need to have related icons if hiding text</a:t>
            </a:r>
          </a:p>
          <a:p>
            <a:pPr algn="l">
              <a:buFont typeface="Arial" panose="020B0604020202020204" pitchFamily="34" charset="0"/>
              <a:buNone/>
            </a:pPr>
            <a:endParaRPr lang="en-US" dirty="0"/>
          </a:p>
          <a:p>
            <a:r>
              <a:rPr lang="en-US" dirty="0"/>
              <a:t>Option 2:</a:t>
            </a:r>
          </a:p>
          <a:p>
            <a:r>
              <a:rPr lang="en-US" b="1" i="0" dirty="0">
                <a:solidFill>
                  <a:srgbClr val="242424"/>
                </a:solidFill>
                <a:effectLst/>
                <a:latin typeface="sohne"/>
              </a:rPr>
              <a:t>Pros</a:t>
            </a:r>
          </a:p>
          <a:p>
            <a:pPr algn="l">
              <a:buFont typeface="Arial" panose="020B0604020202020204" pitchFamily="34" charset="0"/>
              <a:buChar char="•"/>
            </a:pPr>
            <a:r>
              <a:rPr lang="en-US" b="0" i="0" dirty="0">
                <a:solidFill>
                  <a:srgbClr val="242424"/>
                </a:solidFill>
                <a:effectLst/>
                <a:latin typeface="source-serif-pro"/>
              </a:rPr>
              <a:t>Best for huge multi level menus</a:t>
            </a:r>
          </a:p>
          <a:p>
            <a:pPr algn="l">
              <a:buFont typeface="Arial" panose="020B0604020202020204" pitchFamily="34" charset="0"/>
              <a:buChar char="•"/>
            </a:pPr>
            <a:r>
              <a:rPr lang="en-US" b="0" i="0" dirty="0">
                <a:solidFill>
                  <a:srgbClr val="242424"/>
                </a:solidFill>
                <a:effectLst/>
                <a:latin typeface="source-serif-pro"/>
              </a:rPr>
              <a:t>Showing texts and icons if needed</a:t>
            </a:r>
          </a:p>
          <a:p>
            <a:pPr algn="l">
              <a:buFont typeface="Arial" panose="020B0604020202020204" pitchFamily="34" charset="0"/>
              <a:buChar char="•"/>
            </a:pPr>
            <a:endParaRPr lang="en-US" b="0" i="0" dirty="0">
              <a:solidFill>
                <a:srgbClr val="242424"/>
              </a:solidFill>
              <a:effectLst/>
              <a:latin typeface="source-serif-pro"/>
            </a:endParaRPr>
          </a:p>
          <a:p>
            <a:pPr algn="l">
              <a:buFont typeface="Arial" panose="020B0604020202020204" pitchFamily="34" charset="0"/>
              <a:buNone/>
            </a:pPr>
            <a:r>
              <a:rPr lang="en-US" b="1" i="0" dirty="0">
                <a:solidFill>
                  <a:srgbClr val="242424"/>
                </a:solidFill>
                <a:effectLst/>
                <a:latin typeface="sohne"/>
              </a:rPr>
              <a:t>Cons</a:t>
            </a:r>
          </a:p>
          <a:p>
            <a:pPr algn="l">
              <a:buFont typeface="Arial" panose="020B0604020202020204" pitchFamily="34" charset="0"/>
              <a:buChar char="•"/>
            </a:pPr>
            <a:r>
              <a:rPr lang="en-US" b="0" i="0" dirty="0">
                <a:solidFill>
                  <a:srgbClr val="242424"/>
                </a:solidFill>
                <a:effectLst/>
                <a:latin typeface="source-serif-pro"/>
              </a:rPr>
              <a:t>For huge menus need to review structure to easily find related info</a:t>
            </a:r>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918481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225105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easier follow questions let’s agree to write them in the chat, I will try to check them frequently. Also, in the end of this session we will have Q&amp;A part.</a:t>
            </a:r>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302065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looks my average day in work. Because of having more experience and knowledge so my main priority is to support environments beginning from PROD and ending to SBX after that is to answer mails for open questions and to participate in the meetings. And if some time lefts so then it’s time for development which some days could reach ~90% and some only ~10%.</a:t>
            </a:r>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904087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Mandatory technologies and knowledge to work with responsive. </a:t>
            </a:r>
          </a:p>
          <a:p>
            <a:r>
              <a:rPr lang="en-US" dirty="0"/>
              <a:t>Mostly and most recommended is to use only html and </a:t>
            </a:r>
            <a:r>
              <a:rPr lang="en-US" dirty="0" err="1"/>
              <a:t>css</a:t>
            </a:r>
            <a:r>
              <a:rPr lang="en-US" dirty="0"/>
              <a:t> as much as possible, </a:t>
            </a:r>
          </a:p>
          <a:p>
            <a:r>
              <a:rPr lang="en-US" dirty="0"/>
              <a:t>some animation after mouse event needed so then you probably will need to use JS also</a:t>
            </a: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82818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 developers usually doesn’t have good design sense and in this case we need to have designer friend to have ability to ask questions how it should look in any device and designer should provide all needed details regarding spaces, sizes and etc.</a:t>
            </a:r>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14323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Differences</a:t>
            </a:r>
          </a:p>
          <a:p>
            <a:endParaRPr lang="en-US" dirty="0"/>
          </a:p>
          <a:p>
            <a:r>
              <a:rPr lang="en-US" b="1" dirty="0"/>
              <a:t>Adaptive</a:t>
            </a:r>
          </a:p>
          <a:p>
            <a:endParaRPr lang="en-US" dirty="0"/>
          </a:p>
          <a:p>
            <a:r>
              <a:rPr lang="en-US" dirty="0"/>
              <a:t>Pros: </a:t>
            </a:r>
            <a:r>
              <a:rPr lang="en-US" dirty="0" err="1"/>
              <a:t>Optimised</a:t>
            </a:r>
            <a:r>
              <a:rPr lang="en-US" dirty="0"/>
              <a:t> and best performance</a:t>
            </a:r>
          </a:p>
          <a:p>
            <a:r>
              <a:rPr lang="en-US" dirty="0"/>
              <a:t>Cons: A lot of development needed to prepare multi templates</a:t>
            </a:r>
          </a:p>
          <a:p>
            <a:endParaRPr lang="en-US" b="1" dirty="0"/>
          </a:p>
          <a:p>
            <a:r>
              <a:rPr lang="en-US" b="1" dirty="0"/>
              <a:t>Responsive</a:t>
            </a:r>
          </a:p>
          <a:p>
            <a:endParaRPr lang="en-US" b="0" dirty="0"/>
          </a:p>
          <a:p>
            <a:r>
              <a:rPr lang="en-US" b="0" dirty="0"/>
              <a:t>Pros: Same one template, just show/hide elements</a:t>
            </a:r>
          </a:p>
          <a:p>
            <a:r>
              <a:rPr lang="en-US" b="0" dirty="0"/>
              <a:t>Cons: Loading everything, need to consider what is most needed for mobile devices also consider lazy loading</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414930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approaches how to make websites </a:t>
            </a:r>
            <a:r>
              <a:rPr lang="en-US" dirty="0" err="1"/>
              <a:t>ersponsive</a:t>
            </a:r>
            <a:endParaRPr lang="en-US" dirty="0"/>
          </a:p>
          <a:p>
            <a:endParaRPr lang="en-US" dirty="0"/>
          </a:p>
          <a:p>
            <a:r>
              <a:rPr lang="en-US" dirty="0"/>
              <a:t>Old one: </a:t>
            </a:r>
          </a:p>
          <a:p>
            <a:r>
              <a:rPr lang="en-US" dirty="0"/>
              <a:t>Responsive(</a:t>
            </a:r>
            <a:r>
              <a:rPr lang="en-US" dirty="0" err="1"/>
              <a:t>Dekstop</a:t>
            </a:r>
            <a:r>
              <a:rPr lang="en-US" dirty="0"/>
              <a:t> first) approach</a:t>
            </a:r>
          </a:p>
          <a:p>
            <a:r>
              <a:rPr lang="en-US" dirty="0"/>
              <a:t>More preferrable to transform old websites to be responsive</a:t>
            </a:r>
          </a:p>
          <a:p>
            <a:r>
              <a:rPr lang="en-US" dirty="0"/>
              <a:t>Hiding, shrinking elements to fit smaller devices</a:t>
            </a:r>
          </a:p>
          <a:p>
            <a:endParaRPr lang="en-US" dirty="0"/>
          </a:p>
          <a:p>
            <a:r>
              <a:rPr lang="en-US" dirty="0"/>
              <a:t>New one:</a:t>
            </a:r>
          </a:p>
          <a:p>
            <a:r>
              <a:rPr lang="en-US" dirty="0"/>
              <a:t>Mobile first</a:t>
            </a:r>
          </a:p>
          <a:p>
            <a:r>
              <a:rPr lang="en-US" dirty="0"/>
              <a:t>Need to start think from smallest device to biggest</a:t>
            </a:r>
          </a:p>
          <a:p>
            <a:r>
              <a:rPr lang="en-US" dirty="0"/>
              <a:t>Harder in start but by time it’s easier to just show more stuff</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67974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most common </a:t>
            </a:r>
            <a:r>
              <a:rPr lang="en-US" dirty="0" err="1"/>
              <a:t>sreen</a:t>
            </a:r>
            <a:r>
              <a:rPr lang="en-US" dirty="0"/>
              <a:t> viewport sizes in pixels</a:t>
            </a:r>
          </a:p>
          <a:p>
            <a:r>
              <a:rPr lang="en-US" dirty="0"/>
              <a:t>By these sizes usually creating design breakpoints where items shows/hides</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3811738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jp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gif"/><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1.gif"/><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jp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7.xml"/><Relationship Id="rId7"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8.wdp"/><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7.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40.png"/><Relationship Id="rId3" Type="http://schemas.microsoft.com/office/2007/relationships/media" Target="../media/media3.mp4"/><Relationship Id="rId7" Type="http://schemas.openxmlformats.org/officeDocument/2006/relationships/slideLayout" Target="../slideLayouts/slideLayout7.xml"/><Relationship Id="rId12" Type="http://schemas.openxmlformats.org/officeDocument/2006/relationships/image" Target="../media/image3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38.png"/><Relationship Id="rId5" Type="http://schemas.microsoft.com/office/2007/relationships/media" Target="../media/media4.mp4"/><Relationship Id="rId10" Type="http://schemas.microsoft.com/office/2007/relationships/hdphoto" Target="../media/hdphoto4.wdp"/><Relationship Id="rId4" Type="http://schemas.openxmlformats.org/officeDocument/2006/relationships/video" Target="../media/media3.mp4"/><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1.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4.wdp"/><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media" Target="../media/media7.mp4"/><Relationship Id="rId7" Type="http://schemas.openxmlformats.org/officeDocument/2006/relationships/image" Target="../media/image16.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21.xml"/><Relationship Id="rId5" Type="http://schemas.openxmlformats.org/officeDocument/2006/relationships/slideLayout" Target="../slideLayouts/slideLayout7.xml"/><Relationship Id="rId10" Type="http://schemas.openxmlformats.org/officeDocument/2006/relationships/image" Target="../media/image43.png"/><Relationship Id="rId4" Type="http://schemas.openxmlformats.org/officeDocument/2006/relationships/video" Target="../media/media7.mp4"/><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microsoft.com/office/2007/relationships/hdphoto" Target="../media/hdphoto8.wdp"/><Relationship Id="rId3" Type="http://schemas.microsoft.com/office/2007/relationships/media" Target="../media/media6.mp4"/><Relationship Id="rId7" Type="http://schemas.openxmlformats.org/officeDocument/2006/relationships/image" Target="../media/image2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22.xml"/><Relationship Id="rId11" Type="http://schemas.openxmlformats.org/officeDocument/2006/relationships/image" Target="../media/image44.png"/><Relationship Id="rId5" Type="http://schemas.openxmlformats.org/officeDocument/2006/relationships/slideLayout" Target="../slideLayouts/slideLayout7.xml"/><Relationship Id="rId10" Type="http://schemas.openxmlformats.org/officeDocument/2006/relationships/image" Target="../media/image42.png"/><Relationship Id="rId4" Type="http://schemas.openxmlformats.org/officeDocument/2006/relationships/video" Target="../media/media6.mp4"/><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5.png"/><Relationship Id="rId4" Type="http://schemas.microsoft.com/office/2007/relationships/hdphoto" Target="../media/hdphoto8.wdp"/></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6.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media" Target="../media/media9.mp4"/><Relationship Id="rId7" Type="http://schemas.openxmlformats.org/officeDocument/2006/relationships/image" Target="../media/image16.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25.xml"/><Relationship Id="rId5" Type="http://schemas.openxmlformats.org/officeDocument/2006/relationships/slideLayout" Target="../slideLayouts/slideLayout7.xml"/><Relationship Id="rId10" Type="http://schemas.openxmlformats.org/officeDocument/2006/relationships/image" Target="../media/image48.png"/><Relationship Id="rId4" Type="http://schemas.openxmlformats.org/officeDocument/2006/relationships/video" Target="../media/media9.mp4"/><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9.gif"/></Relationships>
</file>

<file path=ppt/slides/_rels/slide31.xml.rels><?xml version="1.0" encoding="UTF-8" standalone="yes"?>
<Relationships xmlns="http://schemas.openxmlformats.org/package/2006/relationships"><Relationship Id="rId8" Type="http://schemas.openxmlformats.org/officeDocument/2006/relationships/hyperlink" Target="http://goodui.org/" TargetMode="External"/><Relationship Id="rId13" Type="http://schemas.openxmlformats.org/officeDocument/2006/relationships/hyperlink" Target="https://www.w3schools.com/css/css3_box-sizing.asp" TargetMode="External"/><Relationship Id="rId3" Type="http://schemas.openxmlformats.org/officeDocument/2006/relationships/image" Target="../media/image50.png"/><Relationship Id="rId7" Type="http://schemas.openxmlformats.org/officeDocument/2006/relationships/image" Target="../media/image51.gif"/><Relationship Id="rId12" Type="http://schemas.openxmlformats.org/officeDocument/2006/relationships/hyperlink" Target="https://css-tricks.com/how-to-develop-and-test-a-mobile-first-design-in-2021/"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hyperlink" Target="https://www.codecademy.com/learn/learn-responsive-design" TargetMode="External"/><Relationship Id="rId11" Type="http://schemas.openxmlformats.org/officeDocument/2006/relationships/hyperlink" Target="https://css-tricks.com/snippets/css/a-guide-to-flexbox/" TargetMode="External"/><Relationship Id="rId5" Type="http://schemas.openxmlformats.org/officeDocument/2006/relationships/hyperlink" Target="https://www.pluralsight.com/courses/hands-on-responsive-web-design" TargetMode="External"/><Relationship Id="rId10" Type="http://schemas.openxmlformats.org/officeDocument/2006/relationships/hyperlink" Target="https://developer.mozilla.org/en-US/docs/Web/CSS/CSS_media_queries/Using_media_queries#syntax" TargetMode="External"/><Relationship Id="rId4" Type="http://schemas.microsoft.com/office/2007/relationships/hdphoto" Target="../media/hdphoto9.wdp"/><Relationship Id="rId9" Type="http://schemas.openxmlformats.org/officeDocument/2006/relationships/hyperlink" Target="https://getbootstrap.com/docs/5.3/examples/" TargetMode="External"/></Relationships>
</file>

<file path=ppt/slides/_rels/slide3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5" y="3686609"/>
            <a:ext cx="11490325" cy="823913"/>
          </a:xfrm>
        </p:spPr>
        <p:txBody>
          <a:bodyPr/>
          <a:lstStyle/>
          <a:p>
            <a:r>
              <a:rPr lang="lt-LT" sz="2800" dirty="0" err="1">
                <a:effectLst/>
                <a:latin typeface="Calibri" panose="020F0502020204030204" pitchFamily="34" charset="0"/>
                <a:ea typeface="DengXian" panose="02010600030101010101" pitchFamily="2" charset="-122"/>
              </a:rPr>
              <a:t>Building</a:t>
            </a:r>
            <a:r>
              <a:rPr lang="lt-LT" sz="2800" dirty="0">
                <a:effectLst/>
                <a:latin typeface="Calibri" panose="020F0502020204030204" pitchFamily="34" charset="0"/>
                <a:ea typeface="DengXian" panose="02010600030101010101" pitchFamily="2" charset="-122"/>
              </a:rPr>
              <a:t> </a:t>
            </a:r>
            <a:r>
              <a:rPr lang="lt-LT" sz="2800" dirty="0" err="1">
                <a:effectLst/>
                <a:latin typeface="Calibri" panose="020F0502020204030204" pitchFamily="34" charset="0"/>
                <a:ea typeface="DengXian" panose="02010600030101010101" pitchFamily="2" charset="-122"/>
              </a:rPr>
              <a:t>Websites</a:t>
            </a:r>
            <a:r>
              <a:rPr lang="lt-LT" sz="2800" dirty="0">
                <a:effectLst/>
                <a:latin typeface="Calibri" panose="020F0502020204030204" pitchFamily="34" charset="0"/>
                <a:ea typeface="DengXian" panose="02010600030101010101" pitchFamily="2" charset="-122"/>
              </a:rPr>
              <a:t> </a:t>
            </a:r>
            <a:r>
              <a:rPr lang="lt-LT" sz="2800" dirty="0" err="1">
                <a:effectLst/>
                <a:latin typeface="Calibri" panose="020F0502020204030204" pitchFamily="34" charset="0"/>
                <a:ea typeface="DengXian" panose="02010600030101010101" pitchFamily="2" charset="-122"/>
              </a:rPr>
              <a:t>that</a:t>
            </a:r>
            <a:r>
              <a:rPr lang="lt-LT" sz="2800" dirty="0">
                <a:effectLst/>
                <a:latin typeface="Calibri" panose="020F0502020204030204" pitchFamily="34" charset="0"/>
                <a:ea typeface="DengXian" panose="02010600030101010101" pitchFamily="2" charset="-122"/>
              </a:rPr>
              <a:t> </a:t>
            </a:r>
            <a:r>
              <a:rPr lang="lt-LT" sz="2800" dirty="0" err="1">
                <a:effectLst/>
                <a:latin typeface="Calibri" panose="020F0502020204030204" pitchFamily="34" charset="0"/>
                <a:ea typeface="DengXian" panose="02010600030101010101" pitchFamily="2" charset="-122"/>
              </a:rPr>
              <a:t>Look</a:t>
            </a:r>
            <a:r>
              <a:rPr lang="lt-LT" sz="2800" dirty="0">
                <a:effectLst/>
                <a:latin typeface="Calibri" panose="020F0502020204030204" pitchFamily="34" charset="0"/>
                <a:ea typeface="DengXian" panose="02010600030101010101" pitchFamily="2" charset="-122"/>
              </a:rPr>
              <a:t> </a:t>
            </a:r>
            <a:r>
              <a:rPr lang="lt-LT" sz="2800" dirty="0" err="1">
                <a:effectLst/>
                <a:latin typeface="Calibri" panose="020F0502020204030204" pitchFamily="34" charset="0"/>
                <a:ea typeface="DengXian" panose="02010600030101010101" pitchFamily="2" charset="-122"/>
              </a:rPr>
              <a:t>Great</a:t>
            </a:r>
            <a:r>
              <a:rPr lang="lt-LT" sz="2800" dirty="0">
                <a:effectLst/>
                <a:latin typeface="Calibri" panose="020F0502020204030204" pitchFamily="34" charset="0"/>
                <a:ea typeface="DengXian" panose="02010600030101010101" pitchFamily="2" charset="-122"/>
              </a:rPr>
              <a:t> </a:t>
            </a:r>
            <a:r>
              <a:rPr lang="lt-LT" sz="2800" dirty="0" err="1">
                <a:effectLst/>
                <a:latin typeface="Calibri" panose="020F0502020204030204" pitchFamily="34" charset="0"/>
                <a:ea typeface="DengXian" panose="02010600030101010101" pitchFamily="2" charset="-122"/>
              </a:rPr>
              <a:t>on</a:t>
            </a:r>
            <a:r>
              <a:rPr lang="lt-LT" sz="2800" dirty="0">
                <a:effectLst/>
                <a:latin typeface="Calibri" panose="020F0502020204030204" pitchFamily="34" charset="0"/>
                <a:ea typeface="DengXian" panose="02010600030101010101" pitchFamily="2" charset="-122"/>
              </a:rPr>
              <a:t> Any </a:t>
            </a:r>
            <a:r>
              <a:rPr lang="lt-LT" sz="2800" dirty="0" err="1">
                <a:effectLst/>
                <a:latin typeface="Calibri" panose="020F0502020204030204" pitchFamily="34" charset="0"/>
                <a:ea typeface="DengXian" panose="02010600030101010101" pitchFamily="2" charset="-122"/>
              </a:rPr>
              <a:t>Device</a:t>
            </a:r>
            <a:endParaRPr lang="en-US" sz="5400" dirty="0"/>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Eligijus Petrikonis, SEB</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598" y="4544977"/>
            <a:ext cx="4114800" cy="518795"/>
          </a:xfrm>
        </p:spPr>
        <p:txBody>
          <a:bodyPr/>
          <a:lstStyle/>
          <a:p>
            <a:r>
              <a:rPr lang="lt-LT" sz="1800" dirty="0" err="1">
                <a:effectLst/>
                <a:latin typeface="Calibri" panose="020F0502020204030204" pitchFamily="34" charset="0"/>
                <a:ea typeface="DengXian" panose="02010600030101010101" pitchFamily="2" charset="-122"/>
              </a:rPr>
              <a:t>Responsive</a:t>
            </a:r>
            <a:r>
              <a:rPr lang="lt-LT" sz="1800" dirty="0">
                <a:effectLst/>
                <a:latin typeface="Calibri" panose="020F0502020204030204" pitchFamily="34" charset="0"/>
                <a:ea typeface="DengXian" panose="02010600030101010101" pitchFamily="2" charset="-122"/>
              </a:rPr>
              <a:t> </a:t>
            </a:r>
            <a:r>
              <a:rPr lang="lt-LT" sz="1800" dirty="0" err="1">
                <a:effectLst/>
                <a:latin typeface="Calibri" panose="020F0502020204030204" pitchFamily="34" charset="0"/>
                <a:ea typeface="DengXian" panose="02010600030101010101" pitchFamily="2" charset="-122"/>
              </a:rPr>
              <a:t>Web</a:t>
            </a:r>
            <a:r>
              <a:rPr lang="lt-LT" sz="1800" dirty="0">
                <a:effectLst/>
                <a:latin typeface="Calibri" panose="020F0502020204030204" pitchFamily="34" charset="0"/>
                <a:ea typeface="DengXian" panose="02010600030101010101" pitchFamily="2" charset="-122"/>
              </a:rPr>
              <a:t> Design</a:t>
            </a:r>
            <a:endParaRPr lang="en-US" dirty="0"/>
          </a:p>
        </p:txBody>
      </p:sp>
      <p:pic>
        <p:nvPicPr>
          <p:cNvPr id="1030" name="Picture 6" descr="Importance Of A Headline For A Landing Page">
            <a:extLst>
              <a:ext uri="{FF2B5EF4-FFF2-40B4-BE49-F238E27FC236}">
                <a16:creationId xmlns:a16="http://schemas.microsoft.com/office/drawing/2014/main" id="{823EE1D3-00A7-86F3-2119-4916D2A81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0029" y="821933"/>
            <a:ext cx="4071935" cy="25181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gotype | SEB">
            <a:extLst>
              <a:ext uri="{FF2B5EF4-FFF2-40B4-BE49-F238E27FC236}">
                <a16:creationId xmlns:a16="http://schemas.microsoft.com/office/drawing/2014/main" id="{0AC23EE7-8516-C693-09AF-1CE4888EB3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a:stretch/>
        </p:blipFill>
        <p:spPr bwMode="auto">
          <a:xfrm>
            <a:off x="11114600" y="0"/>
            <a:ext cx="1077393" cy="108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655319"/>
            <a:ext cx="9234488" cy="2713213"/>
          </a:xfrm>
        </p:spPr>
        <p:txBody>
          <a:bodyPr/>
          <a:lstStyle/>
          <a:p>
            <a:pPr algn="l"/>
            <a:endParaRPr lang="en-US" dirty="0"/>
          </a:p>
        </p:txBody>
      </p:sp>
      <p:pic>
        <p:nvPicPr>
          <p:cNvPr id="3074" name="Picture 2" descr="Adaptive vs. Responsive Design.What Is The Difference And Which One Is  Better?">
            <a:extLst>
              <a:ext uri="{FF2B5EF4-FFF2-40B4-BE49-F238E27FC236}">
                <a16:creationId xmlns:a16="http://schemas.microsoft.com/office/drawing/2014/main" id="{AE48170E-3171-0752-7D3E-BFE1BD1AFD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130" y="1654768"/>
            <a:ext cx="6477742" cy="468113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4">
            <a:extLst>
              <a:ext uri="{FF2B5EF4-FFF2-40B4-BE49-F238E27FC236}">
                <a16:creationId xmlns:a16="http://schemas.microsoft.com/office/drawing/2014/main" id="{0879F25D-848B-74DF-9236-41299CC15777}"/>
              </a:ext>
            </a:extLst>
          </p:cNvPr>
          <p:cNvSpPr>
            <a:spLocks noGrp="1"/>
          </p:cNvSpPr>
          <p:nvPr>
            <p:ph type="title"/>
          </p:nvPr>
        </p:nvSpPr>
        <p:spPr>
          <a:xfrm>
            <a:off x="4038600" y="573226"/>
            <a:ext cx="4114800" cy="421480"/>
          </a:xfrm>
        </p:spPr>
        <p:txBody>
          <a:bodyPr>
            <a:normAutofit/>
          </a:bodyPr>
          <a:lstStyle/>
          <a:p>
            <a:r>
              <a:rPr lang="en-US" dirty="0"/>
              <a:t>Adaptive </a:t>
            </a:r>
            <a:r>
              <a:rPr lang="en-US" sz="900" dirty="0"/>
              <a:t>vs</a:t>
            </a:r>
            <a:r>
              <a:rPr lang="en-US" dirty="0"/>
              <a:t> responsive</a:t>
            </a:r>
          </a:p>
        </p:txBody>
      </p:sp>
    </p:spTree>
    <p:extLst>
      <p:ext uri="{BB962C8B-B14F-4D97-AF65-F5344CB8AC3E}">
        <p14:creationId xmlns:p14="http://schemas.microsoft.com/office/powerpoint/2010/main" val="174103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655319"/>
            <a:ext cx="9234488" cy="2713213"/>
          </a:xfrm>
        </p:spPr>
        <p:txBody>
          <a:bodyPr/>
          <a:lstStyle/>
          <a:p>
            <a:pPr algn="l"/>
            <a:endParaRPr lang="en-US" dirty="0"/>
          </a:p>
        </p:txBody>
      </p:sp>
      <p:sp>
        <p:nvSpPr>
          <p:cNvPr id="9" name="Title 4">
            <a:extLst>
              <a:ext uri="{FF2B5EF4-FFF2-40B4-BE49-F238E27FC236}">
                <a16:creationId xmlns:a16="http://schemas.microsoft.com/office/drawing/2014/main" id="{0879F25D-848B-74DF-9236-41299CC15777}"/>
              </a:ext>
            </a:extLst>
          </p:cNvPr>
          <p:cNvSpPr>
            <a:spLocks noGrp="1"/>
          </p:cNvSpPr>
          <p:nvPr>
            <p:ph type="title"/>
          </p:nvPr>
        </p:nvSpPr>
        <p:spPr>
          <a:xfrm>
            <a:off x="4038600" y="573226"/>
            <a:ext cx="4114800" cy="421480"/>
          </a:xfrm>
        </p:spPr>
        <p:txBody>
          <a:bodyPr>
            <a:normAutofit/>
          </a:bodyPr>
          <a:lstStyle/>
          <a:p>
            <a:r>
              <a:rPr lang="en-US" dirty="0"/>
              <a:t>RWD approaches</a:t>
            </a:r>
          </a:p>
        </p:txBody>
      </p:sp>
      <p:pic>
        <p:nvPicPr>
          <p:cNvPr id="4100" name="Picture 4" descr="The Critical Advantages of a Mobile-First Strategy">
            <a:extLst>
              <a:ext uri="{FF2B5EF4-FFF2-40B4-BE49-F238E27FC236}">
                <a16:creationId xmlns:a16="http://schemas.microsoft.com/office/drawing/2014/main" id="{7BC0D7C8-D2BB-79CB-0238-2F97E3677F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1698625"/>
            <a:ext cx="52387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7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Placeholder 7" descr="Black 3D wave patterns">
            <a:extLst>
              <a:ext uri="{FF2B5EF4-FFF2-40B4-BE49-F238E27FC236}">
                <a16:creationId xmlns:a16="http://schemas.microsoft.com/office/drawing/2014/main" id="{DFD10324-B05F-0D69-2512-9580AA0D022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00" r="2000"/>
          <a:stretch>
            <a:fillRect/>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CC1F4581-FF71-6E05-5909-F41A877BD0DE}"/>
              </a:ext>
            </a:extLst>
          </p:cNvPr>
          <p:cNvSpPr>
            <a:spLocks noGrp="1"/>
          </p:cNvSpPr>
          <p:nvPr>
            <p:ph type="body" sz="quarter" idx="16"/>
          </p:nvPr>
        </p:nvSpPr>
        <p:spPr/>
        <p:txBody>
          <a:bodyPr/>
          <a:lstStyle/>
          <a:p>
            <a:r>
              <a:rPr lang="en-US" sz="1800" dirty="0"/>
              <a:t>Screen sizes</a:t>
            </a:r>
          </a:p>
        </p:txBody>
      </p:sp>
      <p:pic>
        <p:nvPicPr>
          <p:cNvPr id="8" name="Picture Placeholder 7" descr="A group of electronic devices&#10;&#10;Description automatically generated">
            <a:extLst>
              <a:ext uri="{FF2B5EF4-FFF2-40B4-BE49-F238E27FC236}">
                <a16:creationId xmlns:a16="http://schemas.microsoft.com/office/drawing/2014/main" id="{0B1956B8-FE5D-9776-14F4-23449193E22F}"/>
              </a:ext>
            </a:extLst>
          </p:cNvPr>
          <p:cNvPicPr>
            <a:picLocks noGrp="1" noChangeAspect="1"/>
          </p:cNvPicPr>
          <p:nvPr>
            <p:ph type="pic" sz="quarter" idx="14"/>
          </p:nvPr>
        </p:nvPicPr>
        <p:blipFill rotWithShape="1">
          <a:blip r:embed="rId5"/>
          <a:srcRect t="-31263" r="-51" b="-31001"/>
          <a:stretch/>
        </p:blipFill>
        <p:spPr>
          <a:xfrm>
            <a:off x="0" y="0"/>
            <a:ext cx="5416550" cy="6846932"/>
          </a:xfrm>
        </p:spPr>
      </p:pic>
      <p:sp>
        <p:nvSpPr>
          <p:cNvPr id="4" name="Slide Number Placeholder 3">
            <a:extLst>
              <a:ext uri="{FF2B5EF4-FFF2-40B4-BE49-F238E27FC236}">
                <a16:creationId xmlns:a16="http://schemas.microsoft.com/office/drawing/2014/main" id="{BBFD819E-27C7-5DD1-5288-60BF98AB652D}"/>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5" name="Content Placeholder 4">
            <a:extLst>
              <a:ext uri="{FF2B5EF4-FFF2-40B4-BE49-F238E27FC236}">
                <a16:creationId xmlns:a16="http://schemas.microsoft.com/office/drawing/2014/main" id="{9234EC5B-0D98-CAF7-10AE-9CEDADF8D9CC}"/>
              </a:ext>
            </a:extLst>
          </p:cNvPr>
          <p:cNvSpPr>
            <a:spLocks noGrp="1"/>
          </p:cNvSpPr>
          <p:nvPr>
            <p:ph idx="1"/>
          </p:nvPr>
        </p:nvSpPr>
        <p:spPr/>
        <p:txBody>
          <a:bodyPr/>
          <a:lstStyle/>
          <a:p>
            <a:r>
              <a:rPr lang="en-US" dirty="0">
                <a:solidFill>
                  <a:schemeClr val="bg1"/>
                </a:solidFill>
              </a:rPr>
              <a:t>Mobile: 360 x 640</a:t>
            </a:r>
          </a:p>
          <a:p>
            <a:r>
              <a:rPr lang="en-US" dirty="0">
                <a:solidFill>
                  <a:schemeClr val="bg1"/>
                </a:solidFill>
              </a:rPr>
              <a:t>Tablet: 768 x 1024</a:t>
            </a:r>
          </a:p>
          <a:p>
            <a:r>
              <a:rPr lang="en-US" dirty="0">
                <a:solidFill>
                  <a:schemeClr val="bg1"/>
                </a:solidFill>
              </a:rPr>
              <a:t>Laptop: 1366 x 768</a:t>
            </a:r>
          </a:p>
          <a:p>
            <a:r>
              <a:rPr lang="en-US" dirty="0">
                <a:solidFill>
                  <a:schemeClr val="bg1"/>
                </a:solidFill>
              </a:rPr>
              <a:t>High-res laptop or desktop: 1920 x 1080</a:t>
            </a:r>
          </a:p>
        </p:txBody>
      </p:sp>
    </p:spTree>
    <p:extLst>
      <p:ext uri="{BB962C8B-B14F-4D97-AF65-F5344CB8AC3E}">
        <p14:creationId xmlns:p14="http://schemas.microsoft.com/office/powerpoint/2010/main" val="3005534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ADCD6AF-99D8-75D1-0E0E-5C585FF4153D}"/>
              </a:ext>
            </a:extLst>
          </p:cNvPr>
          <p:cNvSpPr>
            <a:spLocks noGrp="1"/>
          </p:cNvSpPr>
          <p:nvPr>
            <p:ph type="pic" sz="quarter" idx="10"/>
          </p:nvPr>
        </p:nvSpPr>
        <p:spPr/>
      </p:sp>
      <p:pic>
        <p:nvPicPr>
          <p:cNvPr id="12" name="Picture 6" descr="Hidden Features of Measuring Tape - US Tape">
            <a:extLst>
              <a:ext uri="{FF2B5EF4-FFF2-40B4-BE49-F238E27FC236}">
                <a16:creationId xmlns:a16="http://schemas.microsoft.com/office/drawing/2014/main" id="{4126D10F-F19E-C2A8-2651-EC3F128DDB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4191000" y="0"/>
            <a:ext cx="2057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CA72851D-7551-1595-9E6D-A01F57B03AE6}"/>
              </a:ext>
            </a:extLst>
          </p:cNvPr>
          <p:cNvSpPr>
            <a:spLocks noGrp="1"/>
          </p:cNvSpPr>
          <p:nvPr>
            <p:ph type="title"/>
          </p:nvPr>
        </p:nvSpPr>
        <p:spPr>
          <a:xfrm>
            <a:off x="4038600" y="363380"/>
            <a:ext cx="4114800" cy="421480"/>
          </a:xfrm>
        </p:spPr>
        <p:txBody>
          <a:bodyPr/>
          <a:lstStyle/>
          <a:p>
            <a:r>
              <a:rPr lang="en-US" dirty="0"/>
              <a:t>CSS Units</a:t>
            </a:r>
          </a:p>
        </p:txBody>
      </p:sp>
      <p:sp>
        <p:nvSpPr>
          <p:cNvPr id="14" name="Text Placeholder 4">
            <a:extLst>
              <a:ext uri="{FF2B5EF4-FFF2-40B4-BE49-F238E27FC236}">
                <a16:creationId xmlns:a16="http://schemas.microsoft.com/office/drawing/2014/main" id="{7E7A9E99-A8B9-1203-6524-6ADE3E571319}"/>
              </a:ext>
            </a:extLst>
          </p:cNvPr>
          <p:cNvSpPr txBox="1">
            <a:spLocks/>
          </p:cNvSpPr>
          <p:nvPr/>
        </p:nvSpPr>
        <p:spPr>
          <a:xfrm>
            <a:off x="469107" y="1623219"/>
            <a:ext cx="5157787" cy="494506"/>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Absolute</a:t>
            </a:r>
          </a:p>
        </p:txBody>
      </p:sp>
      <p:sp>
        <p:nvSpPr>
          <p:cNvPr id="15" name="Content Placeholder 5">
            <a:extLst>
              <a:ext uri="{FF2B5EF4-FFF2-40B4-BE49-F238E27FC236}">
                <a16:creationId xmlns:a16="http://schemas.microsoft.com/office/drawing/2014/main" id="{AD38E978-6975-C094-16C3-E3D683B26756}"/>
              </a:ext>
            </a:extLst>
          </p:cNvPr>
          <p:cNvSpPr txBox="1">
            <a:spLocks/>
          </p:cNvSpPr>
          <p:nvPr/>
        </p:nvSpPr>
        <p:spPr>
          <a:xfrm>
            <a:off x="469106" y="2384607"/>
            <a:ext cx="5157787" cy="2039144"/>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Pixels (</a:t>
            </a:r>
            <a:r>
              <a:rPr lang="en-US" dirty="0" err="1"/>
              <a:t>px</a:t>
            </a:r>
            <a:r>
              <a:rPr lang="en-US" dirty="0"/>
              <a:t>)</a:t>
            </a:r>
          </a:p>
          <a:p>
            <a:pPr>
              <a:lnSpc>
                <a:spcPct val="100000"/>
              </a:lnSpc>
            </a:pPr>
            <a:r>
              <a:rPr lang="en-US" dirty="0">
                <a:solidFill>
                  <a:schemeClr val="accent6">
                    <a:lumMod val="40000"/>
                    <a:lumOff val="60000"/>
                  </a:schemeClr>
                </a:solidFill>
              </a:rPr>
              <a:t>Inches (in)</a:t>
            </a:r>
          </a:p>
          <a:p>
            <a:pPr>
              <a:lnSpc>
                <a:spcPct val="100000"/>
              </a:lnSpc>
            </a:pPr>
            <a:r>
              <a:rPr lang="en-US" dirty="0">
                <a:solidFill>
                  <a:schemeClr val="accent6">
                    <a:lumMod val="40000"/>
                    <a:lumOff val="60000"/>
                  </a:schemeClr>
                </a:solidFill>
              </a:rPr>
              <a:t>Centimeters (cm)</a:t>
            </a:r>
          </a:p>
          <a:p>
            <a:pPr>
              <a:lnSpc>
                <a:spcPct val="100000"/>
              </a:lnSpc>
            </a:pPr>
            <a:r>
              <a:rPr lang="en-US" dirty="0" err="1">
                <a:solidFill>
                  <a:schemeClr val="accent6">
                    <a:lumMod val="40000"/>
                    <a:lumOff val="60000"/>
                  </a:schemeClr>
                </a:solidFill>
              </a:rPr>
              <a:t>Milimiters</a:t>
            </a:r>
            <a:r>
              <a:rPr lang="en-US" dirty="0">
                <a:solidFill>
                  <a:schemeClr val="accent6">
                    <a:lumMod val="40000"/>
                    <a:lumOff val="60000"/>
                  </a:schemeClr>
                </a:solidFill>
              </a:rPr>
              <a:t> (mm)</a:t>
            </a:r>
          </a:p>
          <a:p>
            <a:pPr>
              <a:lnSpc>
                <a:spcPct val="100000"/>
              </a:lnSpc>
            </a:pPr>
            <a:r>
              <a:rPr lang="en-US" dirty="0">
                <a:solidFill>
                  <a:schemeClr val="accent6">
                    <a:lumMod val="40000"/>
                    <a:lumOff val="60000"/>
                  </a:schemeClr>
                </a:solidFill>
              </a:rPr>
              <a:t>Points (</a:t>
            </a:r>
            <a:r>
              <a:rPr lang="en-US" dirty="0" err="1">
                <a:solidFill>
                  <a:schemeClr val="accent6">
                    <a:lumMod val="40000"/>
                    <a:lumOff val="60000"/>
                  </a:schemeClr>
                </a:solidFill>
              </a:rPr>
              <a:t>pt</a:t>
            </a:r>
            <a:r>
              <a:rPr lang="en-US" dirty="0">
                <a:solidFill>
                  <a:schemeClr val="accent6">
                    <a:lumMod val="40000"/>
                    <a:lumOff val="60000"/>
                  </a:schemeClr>
                </a:solidFill>
              </a:rPr>
              <a:t>)</a:t>
            </a:r>
          </a:p>
          <a:p>
            <a:pPr>
              <a:lnSpc>
                <a:spcPct val="100000"/>
              </a:lnSpc>
            </a:pPr>
            <a:r>
              <a:rPr lang="en-US" dirty="0">
                <a:solidFill>
                  <a:schemeClr val="accent6">
                    <a:lumMod val="40000"/>
                    <a:lumOff val="60000"/>
                  </a:schemeClr>
                </a:solidFill>
              </a:rPr>
              <a:t>Picas (pc)</a:t>
            </a:r>
          </a:p>
        </p:txBody>
      </p:sp>
      <p:sp>
        <p:nvSpPr>
          <p:cNvPr id="16" name="Text Placeholder 6">
            <a:extLst>
              <a:ext uri="{FF2B5EF4-FFF2-40B4-BE49-F238E27FC236}">
                <a16:creationId xmlns:a16="http://schemas.microsoft.com/office/drawing/2014/main" id="{7E03F8DD-CF9F-40AB-CDCA-23C7B720D4AD}"/>
              </a:ext>
            </a:extLst>
          </p:cNvPr>
          <p:cNvSpPr txBox="1">
            <a:spLocks/>
          </p:cNvSpPr>
          <p:nvPr/>
        </p:nvSpPr>
        <p:spPr>
          <a:xfrm>
            <a:off x="6565107" y="1623219"/>
            <a:ext cx="5183188" cy="494506"/>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dirty="0"/>
              <a:t>Relative</a:t>
            </a:r>
          </a:p>
        </p:txBody>
      </p:sp>
      <p:pic>
        <p:nvPicPr>
          <p:cNvPr id="17" name="Picture 2" descr="Hmmm GIF - Hmm Wondering Pondering - Discover &amp; Share GIFs | Funny  pictures, Gif, Coding in python">
            <a:extLst>
              <a:ext uri="{FF2B5EF4-FFF2-40B4-BE49-F238E27FC236}">
                <a16:creationId xmlns:a16="http://schemas.microsoft.com/office/drawing/2014/main" id="{E60674F8-8CC9-C989-A155-9AD947F6A218}"/>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4162425" y="4457699"/>
            <a:ext cx="38671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7">
            <a:extLst>
              <a:ext uri="{FF2B5EF4-FFF2-40B4-BE49-F238E27FC236}">
                <a16:creationId xmlns:a16="http://schemas.microsoft.com/office/drawing/2014/main" id="{547926DD-3203-7A19-BCD6-76E7AFC93883}"/>
              </a:ext>
            </a:extLst>
          </p:cNvPr>
          <p:cNvSpPr txBox="1">
            <a:spLocks/>
          </p:cNvSpPr>
          <p:nvPr/>
        </p:nvSpPr>
        <p:spPr>
          <a:xfrm>
            <a:off x="6565107" y="2384607"/>
            <a:ext cx="5183188" cy="2039144"/>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en-US" dirty="0"/>
              <a:t>Percentages (%)</a:t>
            </a:r>
          </a:p>
          <a:p>
            <a:pPr algn="r">
              <a:lnSpc>
                <a:spcPct val="100000"/>
              </a:lnSpc>
            </a:pPr>
            <a:r>
              <a:rPr lang="en-US" dirty="0"/>
              <a:t>Font sizes (</a:t>
            </a:r>
            <a:r>
              <a:rPr lang="en-US" dirty="0" err="1"/>
              <a:t>em</a:t>
            </a:r>
            <a:r>
              <a:rPr lang="en-US" dirty="0"/>
              <a:t>, rem)</a:t>
            </a:r>
          </a:p>
          <a:p>
            <a:pPr algn="r">
              <a:lnSpc>
                <a:spcPct val="100000"/>
              </a:lnSpc>
            </a:pPr>
            <a:r>
              <a:rPr lang="en-US" dirty="0"/>
              <a:t>Viewport dimensions (</a:t>
            </a:r>
            <a:r>
              <a:rPr lang="en-US" dirty="0" err="1"/>
              <a:t>vw</a:t>
            </a:r>
            <a:r>
              <a:rPr lang="en-US" dirty="0"/>
              <a:t>, </a:t>
            </a:r>
            <a:r>
              <a:rPr lang="en-US" dirty="0" err="1"/>
              <a:t>vh</a:t>
            </a:r>
            <a:r>
              <a:rPr lang="en-US" dirty="0"/>
              <a:t>)</a:t>
            </a:r>
          </a:p>
          <a:p>
            <a:pPr algn="r">
              <a:lnSpc>
                <a:spcPct val="100000"/>
              </a:lnSpc>
            </a:pPr>
            <a:r>
              <a:rPr lang="en-US" dirty="0">
                <a:solidFill>
                  <a:schemeClr val="accent6">
                    <a:lumMod val="40000"/>
                    <a:lumOff val="60000"/>
                  </a:schemeClr>
                </a:solidFill>
              </a:rPr>
              <a:t>Viewport min/max (</a:t>
            </a:r>
            <a:r>
              <a:rPr lang="en-US" dirty="0" err="1">
                <a:solidFill>
                  <a:schemeClr val="accent6">
                    <a:lumMod val="40000"/>
                    <a:lumOff val="60000"/>
                  </a:schemeClr>
                </a:solidFill>
              </a:rPr>
              <a:t>vmin</a:t>
            </a:r>
            <a:r>
              <a:rPr lang="en-US" dirty="0">
                <a:solidFill>
                  <a:schemeClr val="accent6">
                    <a:lumMod val="40000"/>
                    <a:lumOff val="60000"/>
                  </a:schemeClr>
                </a:solidFill>
              </a:rPr>
              <a:t>/</a:t>
            </a:r>
            <a:r>
              <a:rPr lang="en-US" dirty="0" err="1">
                <a:solidFill>
                  <a:schemeClr val="accent6">
                    <a:lumMod val="40000"/>
                    <a:lumOff val="60000"/>
                  </a:schemeClr>
                </a:solidFill>
              </a:rPr>
              <a:t>vmax</a:t>
            </a:r>
            <a:r>
              <a:rPr lang="en-US" dirty="0">
                <a:solidFill>
                  <a:schemeClr val="accent6">
                    <a:lumMod val="40000"/>
                    <a:lumOff val="60000"/>
                  </a:schemeClr>
                </a:solidFill>
              </a:rPr>
              <a:t>)</a:t>
            </a:r>
          </a:p>
        </p:txBody>
      </p:sp>
    </p:spTree>
    <p:extLst>
      <p:ext uri="{BB962C8B-B14F-4D97-AF65-F5344CB8AC3E}">
        <p14:creationId xmlns:p14="http://schemas.microsoft.com/office/powerpoint/2010/main" val="104885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20+ Old English Writing Stock Photos, Pictures &amp; Royalty-Free Images -  iStock">
            <a:extLst>
              <a:ext uri="{FF2B5EF4-FFF2-40B4-BE49-F238E27FC236}">
                <a16:creationId xmlns:a16="http://schemas.microsoft.com/office/drawing/2014/main" id="{E7C858A9-5023-DD8E-FD0F-84F75D51A49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Picture Placeholder 1">
            <a:extLst>
              <a:ext uri="{FF2B5EF4-FFF2-40B4-BE49-F238E27FC236}">
                <a16:creationId xmlns:a16="http://schemas.microsoft.com/office/drawing/2014/main" id="{30ED1638-136A-D056-87C5-752DB110FE35}"/>
              </a:ext>
            </a:extLst>
          </p:cNvPr>
          <p:cNvSpPr>
            <a:spLocks noGrp="1"/>
          </p:cNvSpPr>
          <p:nvPr>
            <p:ph type="pic" sz="quarter" idx="10"/>
          </p:nvPr>
        </p:nvSpPr>
        <p:spPr/>
      </p:sp>
      <p:sp>
        <p:nvSpPr>
          <p:cNvPr id="3" name="Title 2">
            <a:extLst>
              <a:ext uri="{FF2B5EF4-FFF2-40B4-BE49-F238E27FC236}">
                <a16:creationId xmlns:a16="http://schemas.microsoft.com/office/drawing/2014/main" id="{8158606B-5C66-1519-66FD-B97AA53EFDE0}"/>
              </a:ext>
            </a:extLst>
          </p:cNvPr>
          <p:cNvSpPr>
            <a:spLocks noGrp="1"/>
          </p:cNvSpPr>
          <p:nvPr>
            <p:ph type="title"/>
          </p:nvPr>
        </p:nvSpPr>
        <p:spPr/>
        <p:txBody>
          <a:bodyPr/>
          <a:lstStyle/>
          <a:p>
            <a:r>
              <a:rPr lang="en-US" dirty="0"/>
              <a:t>Font size RULE</a:t>
            </a:r>
          </a:p>
        </p:txBody>
      </p:sp>
      <p:sp>
        <p:nvSpPr>
          <p:cNvPr id="4" name="Text Placeholder 3">
            <a:extLst>
              <a:ext uri="{FF2B5EF4-FFF2-40B4-BE49-F238E27FC236}">
                <a16:creationId xmlns:a16="http://schemas.microsoft.com/office/drawing/2014/main" id="{DC392B49-8BA7-5FBC-1536-EF8EBB999B41}"/>
              </a:ext>
            </a:extLst>
          </p:cNvPr>
          <p:cNvSpPr>
            <a:spLocks noGrp="1"/>
          </p:cNvSpPr>
          <p:nvPr>
            <p:ph type="body" sz="quarter" idx="11"/>
          </p:nvPr>
        </p:nvSpPr>
        <p:spPr>
          <a:xfrm>
            <a:off x="1478756" y="512706"/>
            <a:ext cx="9234488" cy="2651443"/>
          </a:xfrm>
        </p:spPr>
        <p:txBody>
          <a:bodyPr/>
          <a:lstStyle/>
          <a:p>
            <a:pPr>
              <a:lnSpc>
                <a:spcPct val="100000"/>
              </a:lnSpc>
            </a:pPr>
            <a:r>
              <a:rPr lang="en-US" dirty="0"/>
              <a:t>Don’t make font size too small/big in any devices</a:t>
            </a:r>
          </a:p>
          <a:p>
            <a:pPr>
              <a:lnSpc>
                <a:spcPct val="100000"/>
              </a:lnSpc>
            </a:pPr>
            <a:br>
              <a:rPr lang="en-US" dirty="0"/>
            </a:br>
            <a:r>
              <a:rPr lang="en-US" dirty="0"/>
              <a:t>Usually, it is ~16px size</a:t>
            </a:r>
            <a:br>
              <a:rPr lang="en-US" dirty="0"/>
            </a:br>
            <a:endParaRPr lang="en-US" dirty="0"/>
          </a:p>
          <a:p>
            <a:pPr>
              <a:lnSpc>
                <a:spcPct val="100000"/>
              </a:lnSpc>
            </a:pPr>
            <a:r>
              <a:rPr lang="en-US" dirty="0"/>
              <a:t>Pretend to be as regular user </a:t>
            </a:r>
          </a:p>
          <a:p>
            <a:pPr>
              <a:lnSpc>
                <a:spcPct val="100000"/>
              </a:lnSpc>
            </a:pPr>
            <a:r>
              <a:rPr lang="en-US" dirty="0"/>
              <a:t>who will be reading that texts</a:t>
            </a:r>
          </a:p>
        </p:txBody>
      </p:sp>
      <p:pic>
        <p:nvPicPr>
          <p:cNvPr id="11268" name="Picture 4" descr="Captain Obvious GIF - Captain Obvious Obvious Obviously - Discover &amp; Share  GIFs">
            <a:extLst>
              <a:ext uri="{FF2B5EF4-FFF2-40B4-BE49-F238E27FC236}">
                <a16:creationId xmlns:a16="http://schemas.microsoft.com/office/drawing/2014/main" id="{F4CBD59F-D93E-1EAF-A678-ADA884E29052}"/>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0" y="4953000"/>
            <a:ext cx="33337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2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lack 3D wave patterns">
            <a:extLst>
              <a:ext uri="{FF2B5EF4-FFF2-40B4-BE49-F238E27FC236}">
                <a16:creationId xmlns:a16="http://schemas.microsoft.com/office/drawing/2014/main" id="{9E3C63C1-8086-D34C-969F-11A5BA72854A}"/>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00" r="2000"/>
          <a:stretch>
            <a:fillRect/>
          </a:stretch>
        </p:blipFill>
        <p:spPr/>
      </p:pic>
      <p:sp>
        <p:nvSpPr>
          <p:cNvPr id="3" name="Title 2">
            <a:extLst>
              <a:ext uri="{FF2B5EF4-FFF2-40B4-BE49-F238E27FC236}">
                <a16:creationId xmlns:a16="http://schemas.microsoft.com/office/drawing/2014/main" id="{CA72851D-7551-1595-9E6D-A01F57B03AE6}"/>
              </a:ext>
            </a:extLst>
          </p:cNvPr>
          <p:cNvSpPr>
            <a:spLocks noGrp="1"/>
          </p:cNvSpPr>
          <p:nvPr>
            <p:ph type="title"/>
          </p:nvPr>
        </p:nvSpPr>
        <p:spPr>
          <a:xfrm>
            <a:off x="4038600" y="363380"/>
            <a:ext cx="4114800" cy="421480"/>
          </a:xfrm>
        </p:spPr>
        <p:txBody>
          <a:bodyPr/>
          <a:lstStyle/>
          <a:p>
            <a:r>
              <a:rPr lang="en-US" dirty="0" err="1"/>
              <a:t>Css</a:t>
            </a:r>
            <a:r>
              <a:rPr lang="en-US" dirty="0"/>
              <a:t> Frameworks</a:t>
            </a:r>
          </a:p>
        </p:txBody>
      </p:sp>
      <p:pic>
        <p:nvPicPr>
          <p:cNvPr id="2" name="Picture Placeholder 10" descr="A black and white logo&#10;&#10;Description automatically generated">
            <a:extLst>
              <a:ext uri="{FF2B5EF4-FFF2-40B4-BE49-F238E27FC236}">
                <a16:creationId xmlns:a16="http://schemas.microsoft.com/office/drawing/2014/main" id="{24748F64-0EF0-D2A4-8EBC-49A5E3933671}"/>
              </a:ext>
            </a:extLst>
          </p:cNvPr>
          <p:cNvPicPr>
            <a:picLocks noChangeAspect="1"/>
          </p:cNvPicPr>
          <p:nvPr/>
        </p:nvPicPr>
        <p:blipFill>
          <a:blip r:embed="rId5">
            <a:duotone>
              <a:schemeClr val="accent6">
                <a:shade val="45000"/>
                <a:satMod val="135000"/>
              </a:schemeClr>
              <a:prstClr val="white"/>
            </a:duotone>
          </a:blip>
          <a:srcRect t="13104" b="13104"/>
          <a:stretch>
            <a:fillRect/>
          </a:stretch>
        </p:blipFill>
        <p:spPr>
          <a:xfrm>
            <a:off x="960438" y="1624013"/>
            <a:ext cx="3108325" cy="1892300"/>
          </a:xfrm>
          <a:prstGeom prst="rect">
            <a:avLst/>
          </a:prstGeom>
        </p:spPr>
      </p:pic>
      <p:sp>
        <p:nvSpPr>
          <p:cNvPr id="4" name="Text Placeholder 2">
            <a:extLst>
              <a:ext uri="{FF2B5EF4-FFF2-40B4-BE49-F238E27FC236}">
                <a16:creationId xmlns:a16="http://schemas.microsoft.com/office/drawing/2014/main" id="{9716D34F-00B9-75D4-FE3E-8294AE0F25C2}"/>
              </a:ext>
            </a:extLst>
          </p:cNvPr>
          <p:cNvSpPr txBox="1">
            <a:spLocks/>
          </p:cNvSpPr>
          <p:nvPr/>
        </p:nvSpPr>
        <p:spPr>
          <a:xfrm>
            <a:off x="960121" y="3669506"/>
            <a:ext cx="3108326" cy="256698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Mostly and widely used in the world</a:t>
            </a:r>
          </a:p>
        </p:txBody>
      </p:sp>
      <p:pic>
        <p:nvPicPr>
          <p:cNvPr id="5" name="Picture Placeholder 12" descr="A black and white logo&#10;&#10;Description automatically generated">
            <a:extLst>
              <a:ext uri="{FF2B5EF4-FFF2-40B4-BE49-F238E27FC236}">
                <a16:creationId xmlns:a16="http://schemas.microsoft.com/office/drawing/2014/main" id="{CBA36F7A-AA08-A3E9-42D7-289997C8CDCD}"/>
              </a:ext>
            </a:extLst>
          </p:cNvPr>
          <p:cNvPicPr>
            <a:picLocks noChangeAspect="1"/>
          </p:cNvPicPr>
          <p:nvPr/>
        </p:nvPicPr>
        <p:blipFill>
          <a:blip r:embed="rId6"/>
          <a:srcRect t="19561" b="19561"/>
          <a:stretch>
            <a:fillRect/>
          </a:stretch>
        </p:blipFill>
        <p:spPr>
          <a:xfrm>
            <a:off x="4542155" y="1623219"/>
            <a:ext cx="3108325" cy="1892300"/>
          </a:xfrm>
          <a:prstGeom prst="rect">
            <a:avLst/>
          </a:prstGeom>
        </p:spPr>
      </p:pic>
      <p:sp>
        <p:nvSpPr>
          <p:cNvPr id="6" name="Text Placeholder 6">
            <a:extLst>
              <a:ext uri="{FF2B5EF4-FFF2-40B4-BE49-F238E27FC236}">
                <a16:creationId xmlns:a16="http://schemas.microsoft.com/office/drawing/2014/main" id="{D9B96C45-8699-7D0F-C73B-565C20F16241}"/>
              </a:ext>
            </a:extLst>
          </p:cNvPr>
          <p:cNvSpPr txBox="1">
            <a:spLocks/>
          </p:cNvSpPr>
          <p:nvPr/>
        </p:nvSpPr>
        <p:spPr>
          <a:xfrm>
            <a:off x="4541837" y="3681412"/>
            <a:ext cx="3108326" cy="256698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Styles based on Bootstrap but customized for SEB</a:t>
            </a:r>
          </a:p>
        </p:txBody>
      </p:sp>
      <p:sp>
        <p:nvSpPr>
          <p:cNvPr id="7" name="Text Placeholder 7">
            <a:extLst>
              <a:ext uri="{FF2B5EF4-FFF2-40B4-BE49-F238E27FC236}">
                <a16:creationId xmlns:a16="http://schemas.microsoft.com/office/drawing/2014/main" id="{B5556E56-C4DC-53A7-272D-B1793D2EDE6D}"/>
              </a:ext>
            </a:extLst>
          </p:cNvPr>
          <p:cNvSpPr txBox="1">
            <a:spLocks/>
          </p:cNvSpPr>
          <p:nvPr/>
        </p:nvSpPr>
        <p:spPr>
          <a:xfrm>
            <a:off x="8122919" y="3681412"/>
            <a:ext cx="3108326" cy="256698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Others like Tailwind, Foundation, Materialize</a:t>
            </a:r>
          </a:p>
        </p:txBody>
      </p:sp>
      <p:pic>
        <p:nvPicPr>
          <p:cNvPr id="9" name="Picture Placeholder 14" descr="A black background with a black square&#10;&#10;Description automatically generated">
            <a:extLst>
              <a:ext uri="{FF2B5EF4-FFF2-40B4-BE49-F238E27FC236}">
                <a16:creationId xmlns:a16="http://schemas.microsoft.com/office/drawing/2014/main" id="{0ABB6447-1281-6F81-5E89-00A691665124}"/>
              </a:ext>
            </a:extLst>
          </p:cNvPr>
          <p:cNvPicPr>
            <a:picLocks noChangeAspect="1"/>
          </p:cNvPicPr>
          <p:nvPr/>
        </p:nvPicPr>
        <p:blipFill>
          <a:blip r:embed="rId7">
            <a:lum bright="70000" contrast="-70000"/>
          </a:blip>
          <a:srcRect t="19561" b="19561"/>
          <a:stretch>
            <a:fillRect/>
          </a:stretch>
        </p:blipFill>
        <p:spPr>
          <a:xfrm>
            <a:off x="8122920" y="1623219"/>
            <a:ext cx="3108325" cy="1892300"/>
          </a:xfrm>
          <a:prstGeom prst="rect">
            <a:avLst/>
          </a:prstGeom>
        </p:spPr>
      </p:pic>
    </p:spTree>
    <p:extLst>
      <p:ext uri="{BB962C8B-B14F-4D97-AF65-F5344CB8AC3E}">
        <p14:creationId xmlns:p14="http://schemas.microsoft.com/office/powerpoint/2010/main" val="3597456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750+ Tools Pictures | Download Free Images on Unsplash">
            <a:extLst>
              <a:ext uri="{FF2B5EF4-FFF2-40B4-BE49-F238E27FC236}">
                <a16:creationId xmlns:a16="http://schemas.microsoft.com/office/drawing/2014/main" id="{6CF836C7-4C6C-5ABC-F34F-0DA66DF2E29C}"/>
              </a:ext>
            </a:extLst>
          </p:cNvPr>
          <p:cNvPicPr>
            <a:picLocks noGrp="1" noChangeAspect="1" noChangeArrowheads="1"/>
          </p:cNvPicPr>
          <p:nvPr>
            <p:ph type="pic" sz="quarter" idx="10"/>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7834" b="783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82A18D8-3370-C2BE-4631-1969BE854A3C}"/>
              </a:ext>
            </a:extLst>
          </p:cNvPr>
          <p:cNvSpPr>
            <a:spLocks noGrp="1"/>
          </p:cNvSpPr>
          <p:nvPr>
            <p:ph type="body" sz="quarter" idx="12"/>
          </p:nvPr>
        </p:nvSpPr>
        <p:spPr>
          <a:xfrm>
            <a:off x="3512343" y="526196"/>
            <a:ext cx="5167313" cy="518795"/>
          </a:xfrm>
        </p:spPr>
        <p:txBody>
          <a:bodyPr/>
          <a:lstStyle/>
          <a:p>
            <a:r>
              <a:rPr lang="lt-LT" dirty="0"/>
              <a:t>TOOLS </a:t>
            </a:r>
            <a:r>
              <a:rPr lang="en-US" dirty="0"/>
              <a:t>for</a:t>
            </a:r>
            <a:r>
              <a:rPr lang="lt-LT" dirty="0"/>
              <a:t> TEST</a:t>
            </a:r>
            <a:r>
              <a:rPr lang="en-US" dirty="0"/>
              <a:t>S</a:t>
            </a:r>
          </a:p>
        </p:txBody>
      </p:sp>
      <p:sp>
        <p:nvSpPr>
          <p:cNvPr id="12" name="TextBox 11">
            <a:extLst>
              <a:ext uri="{FF2B5EF4-FFF2-40B4-BE49-F238E27FC236}">
                <a16:creationId xmlns:a16="http://schemas.microsoft.com/office/drawing/2014/main" id="{B132C16F-A3A0-F9D0-1133-D80F16774317}"/>
              </a:ext>
            </a:extLst>
          </p:cNvPr>
          <p:cNvSpPr txBox="1"/>
          <p:nvPr/>
        </p:nvSpPr>
        <p:spPr>
          <a:xfrm>
            <a:off x="5862367" y="1571187"/>
            <a:ext cx="6115574" cy="5450851"/>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lt-LT" dirty="0" err="1"/>
              <a:t>Physical</a:t>
            </a:r>
            <a:r>
              <a:rPr lang="lt-LT" dirty="0"/>
              <a:t> </a:t>
            </a:r>
            <a:r>
              <a:rPr lang="lt-LT" dirty="0" err="1"/>
              <a:t>devices</a:t>
            </a:r>
            <a:endParaRPr lang="lt-LT" dirty="0"/>
          </a:p>
          <a:p>
            <a:pPr marL="742950" lvl="1" indent="-285750">
              <a:lnSpc>
                <a:spcPct val="150000"/>
              </a:lnSpc>
              <a:buFont typeface="Wingdings" panose="05000000000000000000" pitchFamily="2" charset="2"/>
              <a:buChar char="Ø"/>
            </a:pPr>
            <a:r>
              <a:rPr lang="lt-LT" dirty="0" err="1"/>
              <a:t>Impossible</a:t>
            </a:r>
            <a:r>
              <a:rPr lang="lt-LT" dirty="0"/>
              <a:t> to </a:t>
            </a:r>
            <a:r>
              <a:rPr lang="lt-LT" dirty="0" err="1"/>
              <a:t>have</a:t>
            </a:r>
            <a:r>
              <a:rPr lang="lt-LT" dirty="0"/>
              <a:t> </a:t>
            </a:r>
            <a:r>
              <a:rPr lang="lt-LT" dirty="0" err="1"/>
              <a:t>all</a:t>
            </a:r>
            <a:endParaRPr lang="lt-LT" dirty="0"/>
          </a:p>
          <a:p>
            <a:pPr marL="742950" lvl="1" indent="-285750">
              <a:lnSpc>
                <a:spcPct val="150000"/>
              </a:lnSpc>
              <a:buFont typeface="Wingdings" panose="05000000000000000000" pitchFamily="2" charset="2"/>
              <a:buChar char="Ø"/>
            </a:pPr>
            <a:r>
              <a:rPr lang="lt-LT" dirty="0"/>
              <a:t>100</a:t>
            </a:r>
            <a:r>
              <a:rPr lang="en-US" dirty="0"/>
              <a:t>% real test results</a:t>
            </a:r>
            <a:endParaRPr lang="lt-LT" dirty="0"/>
          </a:p>
          <a:p>
            <a:pPr marL="285750" indent="-285750">
              <a:lnSpc>
                <a:spcPct val="150000"/>
              </a:lnSpc>
              <a:buFont typeface="Wingdings" panose="05000000000000000000" pitchFamily="2" charset="2"/>
              <a:buChar char="Ø"/>
            </a:pPr>
            <a:r>
              <a:rPr lang="lt-LT" dirty="0" err="1"/>
              <a:t>Browser</a:t>
            </a:r>
            <a:r>
              <a:rPr lang="lt-LT" dirty="0"/>
              <a:t> </a:t>
            </a:r>
            <a:r>
              <a:rPr lang="lt-LT" dirty="0" err="1"/>
              <a:t>debug</a:t>
            </a:r>
            <a:r>
              <a:rPr lang="lt-LT" dirty="0"/>
              <a:t> </a:t>
            </a:r>
            <a:r>
              <a:rPr lang="lt-LT" dirty="0" err="1"/>
              <a:t>tools</a:t>
            </a:r>
            <a:endParaRPr lang="en-US" dirty="0"/>
          </a:p>
          <a:p>
            <a:pPr marL="742950" lvl="1" indent="-285750">
              <a:lnSpc>
                <a:spcPct val="150000"/>
              </a:lnSpc>
              <a:buFont typeface="Wingdings" panose="05000000000000000000" pitchFamily="2" charset="2"/>
              <a:buChar char="Ø"/>
            </a:pPr>
            <a:r>
              <a:rPr lang="en-US" dirty="0"/>
              <a:t>Free to use</a:t>
            </a:r>
          </a:p>
          <a:p>
            <a:pPr marL="742950" lvl="1" indent="-285750">
              <a:lnSpc>
                <a:spcPct val="150000"/>
              </a:lnSpc>
              <a:buFont typeface="Wingdings" panose="05000000000000000000" pitchFamily="2" charset="2"/>
              <a:buChar char="Ø"/>
            </a:pPr>
            <a:r>
              <a:rPr lang="en-US" dirty="0"/>
              <a:t>Easy to have all</a:t>
            </a:r>
          </a:p>
          <a:p>
            <a:pPr marL="742950" lvl="1" indent="-285750">
              <a:lnSpc>
                <a:spcPct val="150000"/>
              </a:lnSpc>
              <a:buFont typeface="Wingdings" panose="05000000000000000000" pitchFamily="2" charset="2"/>
              <a:buChar char="Ø"/>
            </a:pPr>
            <a:r>
              <a:rPr lang="en-US" dirty="0"/>
              <a:t>Complex/specific device solutions not visible</a:t>
            </a:r>
          </a:p>
          <a:p>
            <a:pPr marL="742950" lvl="1" indent="-285750">
              <a:lnSpc>
                <a:spcPct val="150000"/>
              </a:lnSpc>
              <a:buFont typeface="Wingdings" panose="05000000000000000000" pitchFamily="2" charset="2"/>
              <a:buChar char="Ø"/>
            </a:pPr>
            <a:r>
              <a:rPr lang="en-US" dirty="0"/>
              <a:t>Lighthouse to test performance</a:t>
            </a:r>
            <a:endParaRPr lang="lt-LT" dirty="0"/>
          </a:p>
          <a:p>
            <a:pPr marL="285750" indent="-285750">
              <a:lnSpc>
                <a:spcPct val="150000"/>
              </a:lnSpc>
              <a:buFont typeface="Wingdings" panose="05000000000000000000" pitchFamily="2" charset="2"/>
              <a:buChar char="Ø"/>
            </a:pPr>
            <a:r>
              <a:rPr lang="lt-LT" dirty="0" err="1"/>
              <a:t>Emulator</a:t>
            </a:r>
            <a:r>
              <a:rPr lang="lt-LT" dirty="0"/>
              <a:t>/</a:t>
            </a:r>
            <a:r>
              <a:rPr lang="lt-LT" dirty="0" err="1"/>
              <a:t>simulator</a:t>
            </a:r>
            <a:endParaRPr lang="en-US" dirty="0"/>
          </a:p>
          <a:p>
            <a:pPr marL="742950" lvl="1" indent="-285750">
              <a:lnSpc>
                <a:spcPct val="150000"/>
              </a:lnSpc>
              <a:buFont typeface="Wingdings" panose="05000000000000000000" pitchFamily="2" charset="2"/>
              <a:buChar char="Ø"/>
            </a:pPr>
            <a:r>
              <a:rPr lang="en-US" dirty="0"/>
              <a:t>Setup needed</a:t>
            </a:r>
          </a:p>
          <a:p>
            <a:pPr marL="742950" lvl="1" indent="-285750">
              <a:lnSpc>
                <a:spcPct val="150000"/>
              </a:lnSpc>
              <a:buFont typeface="Wingdings" panose="05000000000000000000" pitchFamily="2" charset="2"/>
              <a:buChar char="Ø"/>
            </a:pPr>
            <a:r>
              <a:rPr lang="en-US" dirty="0"/>
              <a:t>Not cheap</a:t>
            </a:r>
          </a:p>
          <a:p>
            <a:pPr marL="742950" lvl="1" indent="-285750">
              <a:lnSpc>
                <a:spcPct val="150000"/>
              </a:lnSpc>
              <a:buFont typeface="Wingdings" panose="05000000000000000000" pitchFamily="2" charset="2"/>
              <a:buChar char="Ø"/>
            </a:pPr>
            <a:r>
              <a:rPr lang="en-US" dirty="0"/>
              <a:t>Accurate test results</a:t>
            </a:r>
          </a:p>
          <a:p>
            <a:pPr marL="742950" lvl="1" indent="-285750">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val="640810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2" name="Picture 4" descr="10 Awesome Wood Floor Designs for 2022 | FlooringStores">
            <a:extLst>
              <a:ext uri="{FF2B5EF4-FFF2-40B4-BE49-F238E27FC236}">
                <a16:creationId xmlns:a16="http://schemas.microsoft.com/office/drawing/2014/main" id="{56E27449-65F1-36C2-0B44-34B613C194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619125"/>
            <a:ext cx="12192000" cy="80962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30E3CA5-9A38-292F-961A-6A4FE44E0382}"/>
              </a:ext>
            </a:extLst>
          </p:cNvPr>
          <p:cNvSpPr>
            <a:spLocks noGrp="1"/>
          </p:cNvSpPr>
          <p:nvPr>
            <p:ph type="title"/>
          </p:nvPr>
        </p:nvSpPr>
        <p:spPr>
          <a:xfrm>
            <a:off x="3684514" y="5378924"/>
            <a:ext cx="4822971" cy="421480"/>
          </a:xfrm>
        </p:spPr>
        <p:txBody>
          <a:bodyPr/>
          <a:lstStyle/>
          <a:p>
            <a:r>
              <a:rPr lang="en-US" dirty="0"/>
              <a:t>How to enable responsive design?</a:t>
            </a:r>
          </a:p>
        </p:txBody>
      </p:sp>
      <p:pic>
        <p:nvPicPr>
          <p:cNvPr id="15" name="Picture Placeholder 14" descr="A screen shot of a computer&#10;&#10;Description automatically generated">
            <a:extLst>
              <a:ext uri="{FF2B5EF4-FFF2-40B4-BE49-F238E27FC236}">
                <a16:creationId xmlns:a16="http://schemas.microsoft.com/office/drawing/2014/main" id="{B02D87DF-28C9-5D31-D870-6A92ACCABC0A}"/>
              </a:ext>
            </a:extLst>
          </p:cNvPr>
          <p:cNvPicPr>
            <a:picLocks noGrp="1" noChangeAspect="1"/>
          </p:cNvPicPr>
          <p:nvPr>
            <p:ph type="pic" sz="quarter" idx="10"/>
          </p:nvPr>
        </p:nvPicPr>
        <p:blipFill>
          <a:blip r:embed="rId5"/>
          <a:srcRect l="8403" r="8403"/>
          <a:stretch>
            <a:fillRect/>
          </a:stretch>
        </p:blipFill>
        <p:spPr>
          <a:xfrm>
            <a:off x="3148209" y="903397"/>
            <a:ext cx="5895582" cy="3316265"/>
          </a:xfrm>
        </p:spPr>
      </p:pic>
    </p:spTree>
    <p:extLst>
      <p:ext uri="{BB962C8B-B14F-4D97-AF65-F5344CB8AC3E}">
        <p14:creationId xmlns:p14="http://schemas.microsoft.com/office/powerpoint/2010/main" val="3210970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10 Awesome Wood Floor Designs for 2022 | FlooringStores">
            <a:extLst>
              <a:ext uri="{FF2B5EF4-FFF2-40B4-BE49-F238E27FC236}">
                <a16:creationId xmlns:a16="http://schemas.microsoft.com/office/drawing/2014/main" id="{CCF500C6-37B3-05FF-0C4A-2C9E0594BBF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619125"/>
            <a:ext cx="12192000" cy="80962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30E3CA5-9A38-292F-961A-6A4FE44E0382}"/>
              </a:ext>
            </a:extLst>
          </p:cNvPr>
          <p:cNvSpPr>
            <a:spLocks noGrp="1"/>
          </p:cNvSpPr>
          <p:nvPr>
            <p:ph type="title"/>
          </p:nvPr>
        </p:nvSpPr>
        <p:spPr>
          <a:xfrm>
            <a:off x="3368040" y="280818"/>
            <a:ext cx="5455920" cy="601734"/>
          </a:xfrm>
        </p:spPr>
        <p:txBody>
          <a:bodyPr/>
          <a:lstStyle/>
          <a:p>
            <a:r>
              <a:rPr lang="en-US" dirty="0"/>
              <a:t>Responsive layout technologies</a:t>
            </a:r>
          </a:p>
        </p:txBody>
      </p:sp>
      <p:sp>
        <p:nvSpPr>
          <p:cNvPr id="12" name="TextBox 11">
            <a:extLst>
              <a:ext uri="{FF2B5EF4-FFF2-40B4-BE49-F238E27FC236}">
                <a16:creationId xmlns:a16="http://schemas.microsoft.com/office/drawing/2014/main" id="{797840B1-5933-9314-47EA-F21438E3C804}"/>
              </a:ext>
            </a:extLst>
          </p:cNvPr>
          <p:cNvSpPr txBox="1"/>
          <p:nvPr/>
        </p:nvSpPr>
        <p:spPr>
          <a:xfrm>
            <a:off x="864870" y="1775460"/>
            <a:ext cx="10462260" cy="646331"/>
          </a:xfrm>
          <a:prstGeom prst="rect">
            <a:avLst/>
          </a:prstGeom>
          <a:noFill/>
        </p:spPr>
        <p:txBody>
          <a:bodyPr wrap="square" rtlCol="0">
            <a:spAutoFit/>
          </a:bodyPr>
          <a:lstStyle/>
          <a:p>
            <a:r>
              <a:rPr lang="en-US" dirty="0"/>
              <a:t>Responsive sites are built on flexible grids, meaning you don't need to target every possible device size with pixel perfect layouts.</a:t>
            </a:r>
          </a:p>
        </p:txBody>
      </p:sp>
      <p:sp>
        <p:nvSpPr>
          <p:cNvPr id="13" name="TextBox 12">
            <a:extLst>
              <a:ext uri="{FF2B5EF4-FFF2-40B4-BE49-F238E27FC236}">
                <a16:creationId xmlns:a16="http://schemas.microsoft.com/office/drawing/2014/main" id="{0BA4C7AF-43B1-4942-788E-3ED7F1EA260B}"/>
              </a:ext>
            </a:extLst>
          </p:cNvPr>
          <p:cNvSpPr txBox="1"/>
          <p:nvPr/>
        </p:nvSpPr>
        <p:spPr>
          <a:xfrm>
            <a:off x="864870" y="2875894"/>
            <a:ext cx="967740" cy="646331"/>
          </a:xfrm>
          <a:prstGeom prst="rect">
            <a:avLst/>
          </a:prstGeom>
          <a:noFill/>
        </p:spPr>
        <p:txBody>
          <a:bodyPr wrap="square" rtlCol="0">
            <a:spAutoFit/>
          </a:bodyPr>
          <a:lstStyle/>
          <a:p>
            <a:r>
              <a:rPr lang="en-US" dirty="0" err="1"/>
              <a:t>Multicol</a:t>
            </a:r>
            <a:endParaRPr lang="en-US" dirty="0"/>
          </a:p>
          <a:p>
            <a:pPr marL="285750" indent="-285750">
              <a:buFont typeface="Arial" panose="020B0604020202020204" pitchFamily="34" charset="0"/>
              <a:buChar char="•"/>
            </a:pPr>
            <a:endParaRPr lang="en-US" dirty="0"/>
          </a:p>
        </p:txBody>
      </p:sp>
      <p:sp>
        <p:nvSpPr>
          <p:cNvPr id="17" name="TextBox 16">
            <a:extLst>
              <a:ext uri="{FF2B5EF4-FFF2-40B4-BE49-F238E27FC236}">
                <a16:creationId xmlns:a16="http://schemas.microsoft.com/office/drawing/2014/main" id="{1C876D06-BEDC-87AE-8CCB-4BB1E471639F}"/>
              </a:ext>
            </a:extLst>
          </p:cNvPr>
          <p:cNvSpPr txBox="1"/>
          <p:nvPr/>
        </p:nvSpPr>
        <p:spPr>
          <a:xfrm>
            <a:off x="5640705" y="2875894"/>
            <a:ext cx="914400" cy="369332"/>
          </a:xfrm>
          <a:prstGeom prst="rect">
            <a:avLst/>
          </a:prstGeom>
          <a:noFill/>
        </p:spPr>
        <p:txBody>
          <a:bodyPr wrap="square" rtlCol="0">
            <a:spAutoFit/>
          </a:bodyPr>
          <a:lstStyle/>
          <a:p>
            <a:r>
              <a:rPr lang="en-US" dirty="0"/>
              <a:t>Flexbox</a:t>
            </a:r>
          </a:p>
        </p:txBody>
      </p:sp>
      <p:sp>
        <p:nvSpPr>
          <p:cNvPr id="20" name="TextBox 19">
            <a:extLst>
              <a:ext uri="{FF2B5EF4-FFF2-40B4-BE49-F238E27FC236}">
                <a16:creationId xmlns:a16="http://schemas.microsoft.com/office/drawing/2014/main" id="{7E49C62E-598E-75EA-14F2-ECAD0900E467}"/>
              </a:ext>
            </a:extLst>
          </p:cNvPr>
          <p:cNvSpPr txBox="1"/>
          <p:nvPr/>
        </p:nvSpPr>
        <p:spPr>
          <a:xfrm>
            <a:off x="10363200" y="2829727"/>
            <a:ext cx="632460" cy="369332"/>
          </a:xfrm>
          <a:prstGeom prst="rect">
            <a:avLst/>
          </a:prstGeom>
          <a:noFill/>
        </p:spPr>
        <p:txBody>
          <a:bodyPr wrap="square" rtlCol="0">
            <a:spAutoFit/>
          </a:bodyPr>
          <a:lstStyle/>
          <a:p>
            <a:r>
              <a:rPr lang="en-US" dirty="0"/>
              <a:t>Grid</a:t>
            </a:r>
          </a:p>
        </p:txBody>
      </p:sp>
      <p:pic>
        <p:nvPicPr>
          <p:cNvPr id="4" name="Picture 3" descr="A screen shot of a computer code&#10;&#10;Description automatically generated">
            <a:extLst>
              <a:ext uri="{FF2B5EF4-FFF2-40B4-BE49-F238E27FC236}">
                <a16:creationId xmlns:a16="http://schemas.microsoft.com/office/drawing/2014/main" id="{6F841484-F174-02D5-8EBA-AD6C3510E6F9}"/>
              </a:ext>
            </a:extLst>
          </p:cNvPr>
          <p:cNvPicPr>
            <a:picLocks noChangeAspect="1"/>
          </p:cNvPicPr>
          <p:nvPr/>
        </p:nvPicPr>
        <p:blipFill>
          <a:blip r:embed="rId5"/>
          <a:stretch>
            <a:fillRect/>
          </a:stretch>
        </p:blipFill>
        <p:spPr>
          <a:xfrm>
            <a:off x="864870" y="3701132"/>
            <a:ext cx="2616406" cy="2684145"/>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38423084-8CB7-4472-365C-078FA9DD7B10}"/>
              </a:ext>
            </a:extLst>
          </p:cNvPr>
          <p:cNvPicPr>
            <a:picLocks noChangeAspect="1"/>
          </p:cNvPicPr>
          <p:nvPr/>
        </p:nvPicPr>
        <p:blipFill>
          <a:blip r:embed="rId6"/>
          <a:stretch>
            <a:fillRect/>
          </a:stretch>
        </p:blipFill>
        <p:spPr>
          <a:xfrm>
            <a:off x="4835182" y="3699329"/>
            <a:ext cx="2521635" cy="3220074"/>
          </a:xfrm>
          <a:prstGeom prst="rect">
            <a:avLst/>
          </a:prstGeom>
        </p:spPr>
      </p:pic>
      <p:pic>
        <p:nvPicPr>
          <p:cNvPr id="8" name="Picture 7" descr="A screen shot of a computer screen&#10;&#10;Description automatically generated">
            <a:extLst>
              <a:ext uri="{FF2B5EF4-FFF2-40B4-BE49-F238E27FC236}">
                <a16:creationId xmlns:a16="http://schemas.microsoft.com/office/drawing/2014/main" id="{64A0E7EA-3E99-0C4B-88EB-4C0BAA48372D}"/>
              </a:ext>
            </a:extLst>
          </p:cNvPr>
          <p:cNvPicPr>
            <a:picLocks noChangeAspect="1"/>
          </p:cNvPicPr>
          <p:nvPr/>
        </p:nvPicPr>
        <p:blipFill>
          <a:blip r:embed="rId7"/>
          <a:stretch>
            <a:fillRect/>
          </a:stretch>
        </p:blipFill>
        <p:spPr>
          <a:xfrm>
            <a:off x="8248138" y="3699329"/>
            <a:ext cx="3299971" cy="1822372"/>
          </a:xfrm>
          <a:prstGeom prst="rect">
            <a:avLst/>
          </a:prstGeom>
        </p:spPr>
      </p:pic>
    </p:spTree>
    <p:extLst>
      <p:ext uri="{BB962C8B-B14F-4D97-AF65-F5344CB8AC3E}">
        <p14:creationId xmlns:p14="http://schemas.microsoft.com/office/powerpoint/2010/main" val="978867820"/>
      </p:ext>
    </p:extLst>
  </p:cSld>
  <p:clrMapOvr>
    <a:masterClrMapping/>
  </p:clrMapOvr>
  <mc:AlternateContent xmlns:mc="http://schemas.openxmlformats.org/markup-compatibility/2006" xmlns:p14="http://schemas.microsoft.com/office/powerpoint/2010/main">
    <mc:Choice Requires="p14">
      <p:transition spd="slow" p14:dur="2000" advTm="55678"/>
    </mc:Choice>
    <mc:Fallback xmlns="">
      <p:transition spd="slow" advTm="5567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10 Awesome Wood Floor Designs for 2022 | FlooringStores">
            <a:extLst>
              <a:ext uri="{FF2B5EF4-FFF2-40B4-BE49-F238E27FC236}">
                <a16:creationId xmlns:a16="http://schemas.microsoft.com/office/drawing/2014/main" id="{CCF500C6-37B3-05FF-0C4A-2C9E0594BBF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619125"/>
            <a:ext cx="12192000" cy="80962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30E3CA5-9A38-292F-961A-6A4FE44E0382}"/>
              </a:ext>
            </a:extLst>
          </p:cNvPr>
          <p:cNvSpPr>
            <a:spLocks noGrp="1"/>
          </p:cNvSpPr>
          <p:nvPr>
            <p:ph type="title"/>
          </p:nvPr>
        </p:nvSpPr>
        <p:spPr>
          <a:xfrm>
            <a:off x="3368040" y="280817"/>
            <a:ext cx="5455920" cy="1022203"/>
          </a:xfrm>
        </p:spPr>
        <p:txBody>
          <a:bodyPr/>
          <a:lstStyle/>
          <a:p>
            <a:r>
              <a:rPr lang="en-US" dirty="0"/>
              <a:t>How to customize responsive design?</a:t>
            </a:r>
            <a:br>
              <a:rPr lang="en-US" dirty="0"/>
            </a:br>
            <a:br>
              <a:rPr lang="en-US" dirty="0"/>
            </a:br>
            <a:r>
              <a:rPr lang="en-US" dirty="0"/>
              <a:t>Using </a:t>
            </a:r>
            <a:r>
              <a:rPr lang="en-US" b="1" i="0" dirty="0">
                <a:solidFill>
                  <a:srgbClr val="FFFFFF"/>
                </a:solidFill>
                <a:effectLst/>
                <a:latin typeface="Inter"/>
              </a:rPr>
              <a:t>media queries</a:t>
            </a:r>
            <a:endParaRPr lang="en-US" dirty="0"/>
          </a:p>
        </p:txBody>
      </p:sp>
      <p:sp>
        <p:nvSpPr>
          <p:cNvPr id="12" name="TextBox 11">
            <a:extLst>
              <a:ext uri="{FF2B5EF4-FFF2-40B4-BE49-F238E27FC236}">
                <a16:creationId xmlns:a16="http://schemas.microsoft.com/office/drawing/2014/main" id="{797840B1-5933-9314-47EA-F21438E3C804}"/>
              </a:ext>
            </a:extLst>
          </p:cNvPr>
          <p:cNvSpPr txBox="1"/>
          <p:nvPr/>
        </p:nvSpPr>
        <p:spPr>
          <a:xfrm>
            <a:off x="864870" y="1775460"/>
            <a:ext cx="10462260" cy="646331"/>
          </a:xfrm>
          <a:prstGeom prst="rect">
            <a:avLst/>
          </a:prstGeom>
          <a:noFill/>
        </p:spPr>
        <p:txBody>
          <a:bodyPr wrap="square" rtlCol="0">
            <a:spAutoFit/>
          </a:bodyPr>
          <a:lstStyle/>
          <a:p>
            <a:r>
              <a:rPr lang="en-US"/>
              <a:t>Media queries allow you to apply CSS styles depending on a device's general type (such as print vs. screen) or other characteristics such as screen resolution or browser viewport width.</a:t>
            </a:r>
            <a:endParaRPr lang="en-US" dirty="0"/>
          </a:p>
        </p:txBody>
      </p:sp>
      <p:sp>
        <p:nvSpPr>
          <p:cNvPr id="13" name="TextBox 12">
            <a:extLst>
              <a:ext uri="{FF2B5EF4-FFF2-40B4-BE49-F238E27FC236}">
                <a16:creationId xmlns:a16="http://schemas.microsoft.com/office/drawing/2014/main" id="{0BA4C7AF-43B1-4942-788E-3ED7F1EA260B}"/>
              </a:ext>
            </a:extLst>
          </p:cNvPr>
          <p:cNvSpPr txBox="1"/>
          <p:nvPr/>
        </p:nvSpPr>
        <p:spPr>
          <a:xfrm>
            <a:off x="1043940" y="3314700"/>
            <a:ext cx="1402080" cy="1477328"/>
          </a:xfrm>
          <a:prstGeom prst="rect">
            <a:avLst/>
          </a:prstGeom>
          <a:noFill/>
        </p:spPr>
        <p:txBody>
          <a:bodyPr wrap="square" rtlCol="0">
            <a:spAutoFit/>
          </a:bodyPr>
          <a:lstStyle/>
          <a:p>
            <a:r>
              <a:rPr lang="en-US" dirty="0"/>
              <a:t>Media types</a:t>
            </a:r>
          </a:p>
          <a:p>
            <a:pPr marL="285750" indent="-285750">
              <a:buFont typeface="Arial" panose="020B0604020202020204" pitchFamily="34" charset="0"/>
              <a:buChar char="•"/>
            </a:pPr>
            <a:r>
              <a:rPr lang="en-US" dirty="0"/>
              <a:t>all</a:t>
            </a:r>
          </a:p>
          <a:p>
            <a:pPr marL="285750" indent="-285750">
              <a:buFont typeface="Arial" panose="020B0604020202020204" pitchFamily="34" charset="0"/>
              <a:buChar char="•"/>
            </a:pPr>
            <a:r>
              <a:rPr lang="en-US" dirty="0"/>
              <a:t>print</a:t>
            </a:r>
          </a:p>
          <a:p>
            <a:pPr marL="285750" indent="-285750">
              <a:buFont typeface="Arial" panose="020B0604020202020204" pitchFamily="34" charset="0"/>
              <a:buChar char="•"/>
            </a:pPr>
            <a:r>
              <a:rPr lang="en-US" dirty="0"/>
              <a:t>screen</a:t>
            </a:r>
          </a:p>
          <a:p>
            <a:pPr marL="285750" indent="-285750">
              <a:buFont typeface="Arial" panose="020B0604020202020204" pitchFamily="34" charset="0"/>
              <a:buChar char="•"/>
            </a:pPr>
            <a:endParaRPr lang="en-US" dirty="0"/>
          </a:p>
        </p:txBody>
      </p:sp>
      <p:pic>
        <p:nvPicPr>
          <p:cNvPr id="16" name="Picture 15" descr="A black rectangular object with colorful text&#10;&#10;Description automatically generated">
            <a:extLst>
              <a:ext uri="{FF2B5EF4-FFF2-40B4-BE49-F238E27FC236}">
                <a16:creationId xmlns:a16="http://schemas.microsoft.com/office/drawing/2014/main" id="{7BB6489D-71FF-B31D-FACD-E785CE172C5B}"/>
              </a:ext>
            </a:extLst>
          </p:cNvPr>
          <p:cNvPicPr>
            <a:picLocks noChangeAspect="1"/>
          </p:cNvPicPr>
          <p:nvPr/>
        </p:nvPicPr>
        <p:blipFill>
          <a:blip r:embed="rId5"/>
          <a:stretch>
            <a:fillRect/>
          </a:stretch>
        </p:blipFill>
        <p:spPr>
          <a:xfrm>
            <a:off x="476250" y="4547101"/>
            <a:ext cx="2537460" cy="2012127"/>
          </a:xfrm>
          <a:prstGeom prst="rect">
            <a:avLst/>
          </a:prstGeom>
        </p:spPr>
      </p:pic>
      <p:sp>
        <p:nvSpPr>
          <p:cNvPr id="17" name="TextBox 16">
            <a:extLst>
              <a:ext uri="{FF2B5EF4-FFF2-40B4-BE49-F238E27FC236}">
                <a16:creationId xmlns:a16="http://schemas.microsoft.com/office/drawing/2014/main" id="{1C876D06-BEDC-87AE-8CCB-4BB1E471639F}"/>
              </a:ext>
            </a:extLst>
          </p:cNvPr>
          <p:cNvSpPr txBox="1"/>
          <p:nvPr/>
        </p:nvSpPr>
        <p:spPr>
          <a:xfrm>
            <a:off x="4328160" y="3314700"/>
            <a:ext cx="2286000" cy="1200329"/>
          </a:xfrm>
          <a:prstGeom prst="rect">
            <a:avLst/>
          </a:prstGeom>
          <a:noFill/>
        </p:spPr>
        <p:txBody>
          <a:bodyPr wrap="square" rtlCol="0">
            <a:spAutoFit/>
          </a:bodyPr>
          <a:lstStyle/>
          <a:p>
            <a:r>
              <a:rPr lang="en-US" dirty="0"/>
              <a:t>Media features</a:t>
            </a:r>
          </a:p>
          <a:p>
            <a:pPr marL="285750" indent="-285750">
              <a:buFont typeface="Arial" panose="020B0604020202020204" pitchFamily="34" charset="0"/>
              <a:buChar char="•"/>
            </a:pPr>
            <a:r>
              <a:rPr lang="en-US" dirty="0"/>
              <a:t>(min-/max-)width</a:t>
            </a:r>
          </a:p>
          <a:p>
            <a:pPr marL="285750" indent="-285750">
              <a:buFont typeface="Arial" panose="020B0604020202020204" pitchFamily="34" charset="0"/>
              <a:buChar char="•"/>
            </a:pPr>
            <a:r>
              <a:rPr lang="en-US" dirty="0"/>
              <a:t>(min-/max-) height</a:t>
            </a:r>
          </a:p>
          <a:p>
            <a:pPr marL="285750" indent="-285750">
              <a:buFont typeface="Arial" panose="020B0604020202020204" pitchFamily="34" charset="0"/>
              <a:buChar char="•"/>
            </a:pPr>
            <a:r>
              <a:rPr lang="en-US" dirty="0"/>
              <a:t>orientation</a:t>
            </a:r>
          </a:p>
        </p:txBody>
      </p:sp>
      <p:pic>
        <p:nvPicPr>
          <p:cNvPr id="19" name="Picture 18" descr="A black rectangular with text and colorful dots&#10;&#10;Description automatically generated">
            <a:extLst>
              <a:ext uri="{FF2B5EF4-FFF2-40B4-BE49-F238E27FC236}">
                <a16:creationId xmlns:a16="http://schemas.microsoft.com/office/drawing/2014/main" id="{8FF3828F-59BE-B149-EE3C-D77DEBD2E842}"/>
              </a:ext>
            </a:extLst>
          </p:cNvPr>
          <p:cNvPicPr>
            <a:picLocks noChangeAspect="1"/>
          </p:cNvPicPr>
          <p:nvPr/>
        </p:nvPicPr>
        <p:blipFill>
          <a:blip r:embed="rId6"/>
          <a:stretch>
            <a:fillRect/>
          </a:stretch>
        </p:blipFill>
        <p:spPr>
          <a:xfrm>
            <a:off x="3790950" y="4547101"/>
            <a:ext cx="3598041" cy="2012127"/>
          </a:xfrm>
          <a:prstGeom prst="rect">
            <a:avLst/>
          </a:prstGeom>
        </p:spPr>
      </p:pic>
      <p:sp>
        <p:nvSpPr>
          <p:cNvPr id="20" name="TextBox 19">
            <a:extLst>
              <a:ext uri="{FF2B5EF4-FFF2-40B4-BE49-F238E27FC236}">
                <a16:creationId xmlns:a16="http://schemas.microsoft.com/office/drawing/2014/main" id="{7E49C62E-598E-75EA-14F2-ECAD0900E467}"/>
              </a:ext>
            </a:extLst>
          </p:cNvPr>
          <p:cNvSpPr txBox="1"/>
          <p:nvPr/>
        </p:nvSpPr>
        <p:spPr>
          <a:xfrm>
            <a:off x="8260080" y="3429000"/>
            <a:ext cx="2286000" cy="369332"/>
          </a:xfrm>
          <a:prstGeom prst="rect">
            <a:avLst/>
          </a:prstGeom>
          <a:noFill/>
        </p:spPr>
        <p:txBody>
          <a:bodyPr wrap="square" rtlCol="0">
            <a:spAutoFit/>
          </a:bodyPr>
          <a:lstStyle/>
          <a:p>
            <a:r>
              <a:rPr lang="en-US" dirty="0"/>
              <a:t>Complex queries</a:t>
            </a:r>
          </a:p>
        </p:txBody>
      </p:sp>
      <p:pic>
        <p:nvPicPr>
          <p:cNvPr id="22" name="Picture 21" descr="A screen shot of a computer code&#10;&#10;Description automatically generated">
            <a:extLst>
              <a:ext uri="{FF2B5EF4-FFF2-40B4-BE49-F238E27FC236}">
                <a16:creationId xmlns:a16="http://schemas.microsoft.com/office/drawing/2014/main" id="{CFA488DF-4E7E-626E-FCD3-3D642790CFC6}"/>
              </a:ext>
            </a:extLst>
          </p:cNvPr>
          <p:cNvPicPr>
            <a:picLocks noChangeAspect="1"/>
          </p:cNvPicPr>
          <p:nvPr/>
        </p:nvPicPr>
        <p:blipFill>
          <a:blip r:embed="rId7"/>
          <a:stretch>
            <a:fillRect/>
          </a:stretch>
        </p:blipFill>
        <p:spPr>
          <a:xfrm>
            <a:off x="7971653" y="4547101"/>
            <a:ext cx="3290099" cy="2012127"/>
          </a:xfrm>
          <a:prstGeom prst="rect">
            <a:avLst/>
          </a:prstGeom>
        </p:spPr>
      </p:pic>
    </p:spTree>
    <p:extLst>
      <p:ext uri="{BB962C8B-B14F-4D97-AF65-F5344CB8AC3E}">
        <p14:creationId xmlns:p14="http://schemas.microsoft.com/office/powerpoint/2010/main" val="919890722"/>
      </p:ext>
    </p:extLst>
  </p:cSld>
  <p:clrMapOvr>
    <a:masterClrMapping/>
  </p:clrMapOvr>
  <mc:AlternateContent xmlns:mc="http://schemas.openxmlformats.org/markup-compatibility/2006" xmlns:p14="http://schemas.microsoft.com/office/powerpoint/2010/main">
    <mc:Choice Requires="p14">
      <p:transition spd="slow" p14:dur="2000" advTm="55678"/>
    </mc:Choice>
    <mc:Fallback xmlns="">
      <p:transition spd="slow" advTm="5567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2226698" cy="464871"/>
          </a:xfrm>
        </p:spPr>
        <p:txBody>
          <a:bodyPr/>
          <a:lstStyle/>
          <a:p>
            <a:pPr algn="l"/>
            <a:r>
              <a:rPr lang="en-US" dirty="0"/>
              <a:t>Eligijus Petrikonis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799617"/>
            <a:ext cx="4646246" cy="3012786"/>
          </a:xfrm>
        </p:spPr>
        <p:txBody>
          <a:bodyPr>
            <a:normAutofit lnSpcReduction="10000"/>
          </a:bodyPr>
          <a:lstStyle/>
          <a:p>
            <a:pPr>
              <a:lnSpc>
                <a:spcPct val="100000"/>
              </a:lnSpc>
            </a:pPr>
            <a:r>
              <a:rPr lang="en-US" dirty="0"/>
              <a:t>Bachelor's degree from VGTU</a:t>
            </a:r>
          </a:p>
          <a:p>
            <a:pPr>
              <a:lnSpc>
                <a:spcPct val="100000"/>
              </a:lnSpc>
            </a:pPr>
            <a:r>
              <a:rPr lang="en-US" dirty="0"/>
              <a:t>Started as a Project Coordinator during the 3rd course</a:t>
            </a:r>
          </a:p>
          <a:p>
            <a:pPr>
              <a:lnSpc>
                <a:spcPct val="100000"/>
              </a:lnSpc>
            </a:pPr>
            <a:r>
              <a:rPr lang="en-US" dirty="0"/>
              <a:t>Almost 8 years at SEB, with nearly 12 years of experience as a developer. </a:t>
            </a:r>
          </a:p>
          <a:p>
            <a:pPr>
              <a:lnSpc>
                <a:spcPct val="100000"/>
              </a:lnSpc>
            </a:pPr>
            <a:r>
              <a:rPr lang="en-US" dirty="0"/>
              <a:t>Besides development, CrossFit is my main hobby.</a:t>
            </a:r>
          </a:p>
          <a:p>
            <a:pPr>
              <a:lnSpc>
                <a:spcPct val="100000"/>
              </a:lnSpc>
            </a:pPr>
            <a:endParaRPr lang="en-US" dirty="0"/>
          </a:p>
          <a:p>
            <a:pPr>
              <a:lnSpc>
                <a:spcPct val="100000"/>
              </a:lnSpc>
            </a:pPr>
            <a:endParaRPr lang="en-US" dirty="0"/>
          </a:p>
          <a:p>
            <a:pPr marL="0" indent="0" algn="ctr">
              <a:lnSpc>
                <a:spcPct val="100000"/>
              </a:lnSpc>
              <a:buNone/>
            </a:pPr>
            <a:r>
              <a:rPr lang="en-US" u="sng" dirty="0"/>
              <a:t>I’m not designer</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a:t>
            </a:fld>
            <a:endParaRPr lang="en-US" dirty="0"/>
          </a:p>
        </p:txBody>
      </p:sp>
      <p:pic>
        <p:nvPicPr>
          <p:cNvPr id="3" name="Picture 2" descr="A person in a brown jacket&#10;&#10;Description automatically generated">
            <a:extLst>
              <a:ext uri="{FF2B5EF4-FFF2-40B4-BE49-F238E27FC236}">
                <a16:creationId xmlns:a16="http://schemas.microsoft.com/office/drawing/2014/main" id="{43860B32-F277-BF68-BD70-3234070819AE}"/>
              </a:ext>
            </a:extLst>
          </p:cNvPr>
          <p:cNvPicPr>
            <a:picLocks noChangeAspect="1"/>
          </p:cNvPicPr>
          <p:nvPr/>
        </p:nvPicPr>
        <p:blipFill>
          <a:blip r:embed="rId5"/>
          <a:stretch>
            <a:fillRect/>
          </a:stretch>
        </p:blipFill>
        <p:spPr>
          <a:xfrm>
            <a:off x="0" y="-86656"/>
            <a:ext cx="5416550" cy="8124825"/>
          </a:xfrm>
          <a:prstGeom prst="rect">
            <a:avLst/>
          </a:prstGeom>
        </p:spPr>
      </p:pic>
      <p:sp>
        <p:nvSpPr>
          <p:cNvPr id="6" name="Text Placeholder 9">
            <a:extLst>
              <a:ext uri="{FF2B5EF4-FFF2-40B4-BE49-F238E27FC236}">
                <a16:creationId xmlns:a16="http://schemas.microsoft.com/office/drawing/2014/main" id="{D28E5620-53F0-56DC-073C-888518068787}"/>
              </a:ext>
            </a:extLst>
          </p:cNvPr>
          <p:cNvSpPr txBox="1">
            <a:spLocks/>
          </p:cNvSpPr>
          <p:nvPr/>
        </p:nvSpPr>
        <p:spPr>
          <a:xfrm>
            <a:off x="6225540" y="2060872"/>
            <a:ext cx="3483004" cy="4648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l">
              <a:buNone/>
            </a:pPr>
            <a:r>
              <a:rPr lang="en-US" sz="1000" dirty="0"/>
              <a:t>Senior solution (Full-stack)developer</a:t>
            </a:r>
          </a:p>
        </p:txBody>
      </p:sp>
    </p:spTree>
    <p:extLst>
      <p:ext uri="{BB962C8B-B14F-4D97-AF65-F5344CB8AC3E}">
        <p14:creationId xmlns:p14="http://schemas.microsoft.com/office/powerpoint/2010/main" val="1325373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10 Awesome Wood Floor Designs for 2022 | FlooringStores">
            <a:extLst>
              <a:ext uri="{FF2B5EF4-FFF2-40B4-BE49-F238E27FC236}">
                <a16:creationId xmlns:a16="http://schemas.microsoft.com/office/drawing/2014/main" id="{CCF500C6-37B3-05FF-0C4A-2C9E0594BBF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619125"/>
            <a:ext cx="12192000" cy="8096250"/>
          </a:xfrm>
          <a:prstGeom prst="rect">
            <a:avLst/>
          </a:prstGeom>
          <a:noFill/>
          <a:extLst>
            <a:ext uri="{909E8E84-426E-40DD-AFC4-6F175D3DCCD1}">
              <a14:hiddenFill xmlns:a14="http://schemas.microsoft.com/office/drawing/2010/main">
                <a:solidFill>
                  <a:srgbClr val="FFFFFF"/>
                </a:solidFill>
              </a14:hiddenFill>
            </a:ext>
          </a:extLst>
        </p:spPr>
      </p:pic>
      <p:pic>
        <p:nvPicPr>
          <p:cNvPr id="4" name="Screen Recording 3">
            <a:hlinkClick r:id="" action="ppaction://media"/>
            <a:extLst>
              <a:ext uri="{FF2B5EF4-FFF2-40B4-BE49-F238E27FC236}">
                <a16:creationId xmlns:a16="http://schemas.microsoft.com/office/drawing/2014/main" id="{460E591C-F173-30F0-7AF1-EF7138D8BA3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51660" y="2578046"/>
            <a:ext cx="8488680" cy="4217478"/>
          </a:xfrm>
          <a:prstGeom prst="rect">
            <a:avLst/>
          </a:prstGeom>
        </p:spPr>
      </p:pic>
      <p:pic>
        <p:nvPicPr>
          <p:cNvPr id="8" name="Picture Placeholder 7" descr="A computer screen shot of a black rectangular with colorful text&#10;&#10;Description automatically generated">
            <a:extLst>
              <a:ext uri="{FF2B5EF4-FFF2-40B4-BE49-F238E27FC236}">
                <a16:creationId xmlns:a16="http://schemas.microsoft.com/office/drawing/2014/main" id="{E9A8BA70-8858-0541-2367-25CED353AB5B}"/>
              </a:ext>
            </a:extLst>
          </p:cNvPr>
          <p:cNvPicPr>
            <a:picLocks noGrp="1" noChangeAspect="1"/>
          </p:cNvPicPr>
          <p:nvPr>
            <p:ph type="pic" sz="quarter" idx="10"/>
          </p:nvPr>
        </p:nvPicPr>
        <p:blipFill>
          <a:blip r:embed="rId8"/>
          <a:srcRect t="16401" b="16401"/>
          <a:stretch>
            <a:fillRect/>
          </a:stretch>
        </p:blipFill>
        <p:spPr>
          <a:xfrm>
            <a:off x="4144160" y="266700"/>
            <a:ext cx="3903680" cy="2195820"/>
          </a:xfrm>
        </p:spPr>
      </p:pic>
    </p:spTree>
    <p:extLst>
      <p:ext uri="{BB962C8B-B14F-4D97-AF65-F5344CB8AC3E}">
        <p14:creationId xmlns:p14="http://schemas.microsoft.com/office/powerpoint/2010/main" val="2547042556"/>
      </p:ext>
    </p:extLst>
  </p:cSld>
  <p:clrMapOvr>
    <a:masterClrMapping/>
  </p:clrMapOvr>
  <mc:AlternateContent xmlns:mc="http://schemas.openxmlformats.org/markup-compatibility/2006" xmlns:p14="http://schemas.microsoft.com/office/powerpoint/2010/main">
    <mc:Choice Requires="p14">
      <p:transition spd="slow" p14:dur="2000" advTm="55678"/>
    </mc:Choice>
    <mc:Fallback xmlns="">
      <p:transition spd="slow" advTm="55678"/>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Quiz Time Sticker by LaCote for iOS &amp; Android | GIPHY">
            <a:extLst>
              <a:ext uri="{FF2B5EF4-FFF2-40B4-BE49-F238E27FC236}">
                <a16:creationId xmlns:a16="http://schemas.microsoft.com/office/drawing/2014/main" id="{01E62184-8D19-C6A2-65A8-CFA6C2548A26}"/>
              </a:ext>
            </a:extLst>
          </p:cNvPr>
          <p:cNvPicPr>
            <a:picLocks noGrp="1" noChangeAspect="1" noChangeArrowheads="1"/>
          </p:cNvPicPr>
          <p:nvPr>
            <p:ph type="pic" sz="quarter" idx="10"/>
          </p:nvPr>
        </p:nvPicPr>
        <p:blipFill>
          <a:blip r:embed="rId2">
            <a:grayscl/>
            <a:extLst>
              <a:ext uri="{28A0092B-C50C-407E-A947-70E740481C1C}">
                <a14:useLocalDpi xmlns:a14="http://schemas.microsoft.com/office/drawing/2010/main" val="0"/>
              </a:ext>
            </a:extLst>
          </a:blip>
          <a:srcRect t="21875" b="21875"/>
          <a:stretch>
            <a:fillRect/>
          </a:stretch>
        </p:blipFill>
        <p:spPr bwMode="auto">
          <a:xfrm>
            <a:off x="3357218" y="1888435"/>
            <a:ext cx="5477564" cy="3081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3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lack 3D wave patterns">
            <a:extLst>
              <a:ext uri="{FF2B5EF4-FFF2-40B4-BE49-F238E27FC236}">
                <a16:creationId xmlns:a16="http://schemas.microsoft.com/office/drawing/2014/main" id="{9E3C63C1-8086-D34C-969F-11A5BA72854A}"/>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00" r="2000"/>
          <a:stretch>
            <a:fillRect/>
          </a:stretch>
        </p:blipFill>
        <p:spPr/>
      </p:pic>
      <p:sp>
        <p:nvSpPr>
          <p:cNvPr id="3" name="Title 2">
            <a:extLst>
              <a:ext uri="{FF2B5EF4-FFF2-40B4-BE49-F238E27FC236}">
                <a16:creationId xmlns:a16="http://schemas.microsoft.com/office/drawing/2014/main" id="{CA72851D-7551-1595-9E6D-A01F57B03AE6}"/>
              </a:ext>
            </a:extLst>
          </p:cNvPr>
          <p:cNvSpPr>
            <a:spLocks noGrp="1"/>
          </p:cNvSpPr>
          <p:nvPr>
            <p:ph type="title"/>
          </p:nvPr>
        </p:nvSpPr>
        <p:spPr>
          <a:xfrm>
            <a:off x="4038600" y="363380"/>
            <a:ext cx="4114800" cy="421480"/>
          </a:xfrm>
        </p:spPr>
        <p:txBody>
          <a:bodyPr/>
          <a:lstStyle/>
          <a:p>
            <a:r>
              <a:rPr lang="en-US" dirty="0"/>
              <a:t>Question 1 (BIG TABLE)</a:t>
            </a:r>
          </a:p>
        </p:txBody>
      </p:sp>
      <p:pic>
        <p:nvPicPr>
          <p:cNvPr id="10" name="Picture 9">
            <a:extLst>
              <a:ext uri="{FF2B5EF4-FFF2-40B4-BE49-F238E27FC236}">
                <a16:creationId xmlns:a16="http://schemas.microsoft.com/office/drawing/2014/main" id="{FC03D687-BA8F-996A-4230-DD05878D3448}"/>
              </a:ext>
            </a:extLst>
          </p:cNvPr>
          <p:cNvPicPr>
            <a:picLocks noChangeAspect="1"/>
          </p:cNvPicPr>
          <p:nvPr/>
        </p:nvPicPr>
        <p:blipFill>
          <a:blip r:embed="rId5"/>
          <a:stretch>
            <a:fillRect/>
          </a:stretch>
        </p:blipFill>
        <p:spPr>
          <a:xfrm>
            <a:off x="4038600" y="1036320"/>
            <a:ext cx="4114800" cy="5557402"/>
          </a:xfrm>
          <a:prstGeom prst="rect">
            <a:avLst/>
          </a:prstGeom>
        </p:spPr>
      </p:pic>
    </p:spTree>
    <p:extLst>
      <p:ext uri="{BB962C8B-B14F-4D97-AF65-F5344CB8AC3E}">
        <p14:creationId xmlns:p14="http://schemas.microsoft.com/office/powerpoint/2010/main" val="1860629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lack 3D wave patterns">
            <a:extLst>
              <a:ext uri="{FF2B5EF4-FFF2-40B4-BE49-F238E27FC236}">
                <a16:creationId xmlns:a16="http://schemas.microsoft.com/office/drawing/2014/main" id="{9E3C63C1-8086-D34C-969F-11A5BA72854A}"/>
              </a:ext>
            </a:extLst>
          </p:cNvPr>
          <p:cNvPicPr>
            <a:picLocks noGrp="1" noChangeAspect="1"/>
          </p:cNvPicPr>
          <p:nvPr>
            <p:ph type="pic" sz="quarter" idx="10"/>
          </p:nvPr>
        </p:nvPicPr>
        <p:blipFill>
          <a:blip r:embed="rId9">
            <a:extLst>
              <a:ext uri="{BEBA8EAE-BF5A-486C-A8C5-ECC9F3942E4B}">
                <a14:imgProps xmlns:a14="http://schemas.microsoft.com/office/drawing/2010/main">
                  <a14:imgLayer r:embed="rId10">
                    <a14:imgEffect>
                      <a14:saturation sat="0"/>
                    </a14:imgEffect>
                  </a14:imgLayer>
                </a14:imgProps>
              </a:ext>
            </a:extLst>
          </a:blip>
          <a:srcRect l="2000" r="2000"/>
          <a:stretch>
            <a:fillRect/>
          </a:stretch>
        </p:blipFill>
        <p:spPr/>
      </p:pic>
      <p:sp>
        <p:nvSpPr>
          <p:cNvPr id="3" name="Title 2">
            <a:extLst>
              <a:ext uri="{FF2B5EF4-FFF2-40B4-BE49-F238E27FC236}">
                <a16:creationId xmlns:a16="http://schemas.microsoft.com/office/drawing/2014/main" id="{CA72851D-7551-1595-9E6D-A01F57B03AE6}"/>
              </a:ext>
            </a:extLst>
          </p:cNvPr>
          <p:cNvSpPr>
            <a:spLocks noGrp="1"/>
          </p:cNvSpPr>
          <p:nvPr>
            <p:ph type="title"/>
          </p:nvPr>
        </p:nvSpPr>
        <p:spPr>
          <a:xfrm>
            <a:off x="4038600" y="363380"/>
            <a:ext cx="4114800" cy="421480"/>
          </a:xfrm>
        </p:spPr>
        <p:txBody>
          <a:bodyPr/>
          <a:lstStyle/>
          <a:p>
            <a:r>
              <a:rPr lang="en-US" dirty="0"/>
              <a:t>Answers</a:t>
            </a:r>
          </a:p>
        </p:txBody>
      </p:sp>
      <p:sp>
        <p:nvSpPr>
          <p:cNvPr id="2" name="TextBox 1">
            <a:extLst>
              <a:ext uri="{FF2B5EF4-FFF2-40B4-BE49-F238E27FC236}">
                <a16:creationId xmlns:a16="http://schemas.microsoft.com/office/drawing/2014/main" id="{F7D9179D-707C-4332-A58E-784A08C90094}"/>
              </a:ext>
            </a:extLst>
          </p:cNvPr>
          <p:cNvSpPr txBox="1"/>
          <p:nvPr/>
        </p:nvSpPr>
        <p:spPr>
          <a:xfrm>
            <a:off x="1645920" y="1531620"/>
            <a:ext cx="1036320" cy="646331"/>
          </a:xfrm>
          <a:prstGeom prst="rect">
            <a:avLst/>
          </a:prstGeom>
          <a:noFill/>
        </p:spPr>
        <p:txBody>
          <a:bodyPr wrap="square" rtlCol="0">
            <a:spAutoFit/>
          </a:bodyPr>
          <a:lstStyle/>
          <a:p>
            <a:pPr algn="ctr"/>
            <a:r>
              <a:rPr lang="en-US" dirty="0"/>
              <a:t>Option 1</a:t>
            </a:r>
            <a:br>
              <a:rPr lang="en-US" dirty="0"/>
            </a:br>
            <a:r>
              <a:rPr lang="en-US" dirty="0"/>
              <a:t>Scroll</a:t>
            </a:r>
          </a:p>
        </p:txBody>
      </p:sp>
      <p:sp>
        <p:nvSpPr>
          <p:cNvPr id="4" name="TextBox 3">
            <a:extLst>
              <a:ext uri="{FF2B5EF4-FFF2-40B4-BE49-F238E27FC236}">
                <a16:creationId xmlns:a16="http://schemas.microsoft.com/office/drawing/2014/main" id="{31D7B7E6-F7BC-7299-82A0-01C70D4FF5EA}"/>
              </a:ext>
            </a:extLst>
          </p:cNvPr>
          <p:cNvSpPr txBox="1"/>
          <p:nvPr/>
        </p:nvSpPr>
        <p:spPr>
          <a:xfrm>
            <a:off x="5334000" y="1531620"/>
            <a:ext cx="1524000" cy="646331"/>
          </a:xfrm>
          <a:prstGeom prst="rect">
            <a:avLst/>
          </a:prstGeom>
          <a:noFill/>
        </p:spPr>
        <p:txBody>
          <a:bodyPr wrap="square" rtlCol="0">
            <a:spAutoFit/>
          </a:bodyPr>
          <a:lstStyle/>
          <a:p>
            <a:pPr algn="ctr"/>
            <a:r>
              <a:rPr lang="en-US" dirty="0"/>
              <a:t>Option 2</a:t>
            </a:r>
          </a:p>
          <a:p>
            <a:pPr algn="ctr"/>
            <a:r>
              <a:rPr lang="en-US" dirty="0"/>
              <a:t>Hide columns</a:t>
            </a:r>
          </a:p>
        </p:txBody>
      </p:sp>
      <p:sp>
        <p:nvSpPr>
          <p:cNvPr id="5" name="TextBox 4">
            <a:extLst>
              <a:ext uri="{FF2B5EF4-FFF2-40B4-BE49-F238E27FC236}">
                <a16:creationId xmlns:a16="http://schemas.microsoft.com/office/drawing/2014/main" id="{9C048FF7-03D3-A3FA-991E-BE01FAFE2609}"/>
              </a:ext>
            </a:extLst>
          </p:cNvPr>
          <p:cNvSpPr txBox="1"/>
          <p:nvPr/>
        </p:nvSpPr>
        <p:spPr>
          <a:xfrm>
            <a:off x="9128760" y="1531620"/>
            <a:ext cx="1798320" cy="646331"/>
          </a:xfrm>
          <a:prstGeom prst="rect">
            <a:avLst/>
          </a:prstGeom>
          <a:noFill/>
        </p:spPr>
        <p:txBody>
          <a:bodyPr wrap="square" rtlCol="0">
            <a:spAutoFit/>
          </a:bodyPr>
          <a:lstStyle/>
          <a:p>
            <a:pPr algn="ctr"/>
            <a:r>
              <a:rPr lang="en-US" dirty="0"/>
              <a:t>Option 3</a:t>
            </a:r>
          </a:p>
          <a:p>
            <a:pPr algn="ctr"/>
            <a:r>
              <a:rPr lang="en-US" dirty="0"/>
              <a:t>Transform to list</a:t>
            </a:r>
          </a:p>
        </p:txBody>
      </p:sp>
      <p:pic>
        <p:nvPicPr>
          <p:cNvPr id="6" name="Screen Recording 5">
            <a:hlinkClick r:id="" action="ppaction://media"/>
            <a:extLst>
              <a:ext uri="{FF2B5EF4-FFF2-40B4-BE49-F238E27FC236}">
                <a16:creationId xmlns:a16="http://schemas.microsoft.com/office/drawing/2014/main" id="{1086F77A-5219-EC0E-4CF3-E057463E8F4E}"/>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87691" y="2444867"/>
            <a:ext cx="3182918" cy="3483710"/>
          </a:xfrm>
          <a:prstGeom prst="rect">
            <a:avLst/>
          </a:prstGeom>
        </p:spPr>
      </p:pic>
      <p:pic>
        <p:nvPicPr>
          <p:cNvPr id="9" name="Screen Recording 8">
            <a:hlinkClick r:id="" action="ppaction://media"/>
            <a:extLst>
              <a:ext uri="{FF2B5EF4-FFF2-40B4-BE49-F238E27FC236}">
                <a16:creationId xmlns:a16="http://schemas.microsoft.com/office/drawing/2014/main" id="{7535C2AC-54CE-0954-7430-757B57DDE43F}"/>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3758300" y="2444867"/>
            <a:ext cx="4493698" cy="2005213"/>
          </a:xfrm>
          <a:prstGeom prst="rect">
            <a:avLst/>
          </a:prstGeom>
        </p:spPr>
      </p:pic>
      <p:pic>
        <p:nvPicPr>
          <p:cNvPr id="11" name="Screen Recording 10">
            <a:hlinkClick r:id="" action="ppaction://media"/>
            <a:extLst>
              <a:ext uri="{FF2B5EF4-FFF2-40B4-BE49-F238E27FC236}">
                <a16:creationId xmlns:a16="http://schemas.microsoft.com/office/drawing/2014/main" id="{E3DF58F2-4C6E-4E9A-CD21-FFF0ED310303}"/>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336141" y="2444867"/>
            <a:ext cx="3687902" cy="2995813"/>
          </a:xfrm>
          <a:prstGeom prst="rect">
            <a:avLst/>
          </a:prstGeom>
        </p:spPr>
      </p:pic>
    </p:spTree>
    <p:extLst>
      <p:ext uri="{BB962C8B-B14F-4D97-AF65-F5344CB8AC3E}">
        <p14:creationId xmlns:p14="http://schemas.microsoft.com/office/powerpoint/2010/main" val="3473220390"/>
      </p:ext>
    </p:extLst>
  </p:cSld>
  <p:clrMapOvr>
    <a:masterClrMapping/>
  </p:clrMapOvr>
  <mc:AlternateContent xmlns:mc="http://schemas.openxmlformats.org/markup-compatibility/2006" xmlns:p14="http://schemas.microsoft.com/office/powerpoint/2010/main">
    <mc:Choice Requires="p14">
      <p:transition spd="slow" p14:dur="2000" advTm="22615"/>
    </mc:Choice>
    <mc:Fallback xmlns="">
      <p:transition spd="slow" advTm="22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3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video>
              <p:cMediaNode vol="80000">
                <p:cTn id="18" fill="hold" display="0">
                  <p:stCondLst>
                    <p:cond delay="indefinite"/>
                  </p:stCondLst>
                </p:cTn>
                <p:tgtEl>
                  <p:spTgt spid="9"/>
                </p:tgtEl>
              </p:cMediaNode>
            </p:video>
            <p:video>
              <p:cMediaNode vol="80000">
                <p:cTn id="19" fill="hold" display="0">
                  <p:stCondLst>
                    <p:cond delay="indefinite"/>
                  </p:stCondLst>
                </p:cTn>
                <p:tgtEl>
                  <p:spTgt spid="11"/>
                </p:tgtEl>
              </p:cMediaNode>
            </p:vide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lack 3D wave patterns">
            <a:extLst>
              <a:ext uri="{FF2B5EF4-FFF2-40B4-BE49-F238E27FC236}">
                <a16:creationId xmlns:a16="http://schemas.microsoft.com/office/drawing/2014/main" id="{9E3C63C1-8086-D34C-969F-11A5BA72854A}"/>
              </a:ext>
            </a:extLst>
          </p:cNvPr>
          <p:cNvPicPr>
            <a:picLocks noGrp="1" noChangeAspect="1"/>
          </p:cNvPicPr>
          <p:nvPr>
            <p:ph type="pic" sz="quarter" idx="10"/>
          </p:nvPr>
        </p:nvPicPr>
        <p:blipFill>
          <a:blip r:embed="rId5">
            <a:extLst>
              <a:ext uri="{BEBA8EAE-BF5A-486C-A8C5-ECC9F3942E4B}">
                <a14:imgProps xmlns:a14="http://schemas.microsoft.com/office/drawing/2010/main">
                  <a14:imgLayer r:embed="rId6">
                    <a14:imgEffect>
                      <a14:saturation sat="0"/>
                    </a14:imgEffect>
                  </a14:imgLayer>
                </a14:imgProps>
              </a:ext>
            </a:extLst>
          </a:blip>
          <a:srcRect l="2000" r="2000"/>
          <a:stretch>
            <a:fillRect/>
          </a:stretch>
        </p:blipFill>
        <p:spPr/>
      </p:pic>
      <p:sp>
        <p:nvSpPr>
          <p:cNvPr id="3" name="Title 2">
            <a:extLst>
              <a:ext uri="{FF2B5EF4-FFF2-40B4-BE49-F238E27FC236}">
                <a16:creationId xmlns:a16="http://schemas.microsoft.com/office/drawing/2014/main" id="{CA72851D-7551-1595-9E6D-A01F57B03AE6}"/>
              </a:ext>
            </a:extLst>
          </p:cNvPr>
          <p:cNvSpPr>
            <a:spLocks noGrp="1"/>
          </p:cNvSpPr>
          <p:nvPr>
            <p:ph type="title"/>
          </p:nvPr>
        </p:nvSpPr>
        <p:spPr>
          <a:xfrm>
            <a:off x="4038600" y="363380"/>
            <a:ext cx="4114800" cy="421480"/>
          </a:xfrm>
        </p:spPr>
        <p:txBody>
          <a:bodyPr/>
          <a:lstStyle/>
          <a:p>
            <a:r>
              <a:rPr lang="en-US" dirty="0"/>
              <a:t>Question 2 (images)</a:t>
            </a:r>
          </a:p>
        </p:txBody>
      </p:sp>
      <p:pic>
        <p:nvPicPr>
          <p:cNvPr id="2" name="Screen Recording 1">
            <a:hlinkClick r:id="" action="ppaction://media"/>
            <a:extLst>
              <a:ext uri="{FF2B5EF4-FFF2-40B4-BE49-F238E27FC236}">
                <a16:creationId xmlns:a16="http://schemas.microsoft.com/office/drawing/2014/main" id="{BDB7C8C4-8E6A-CC30-9AC4-A9704A2AA6C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70660" y="1585714"/>
            <a:ext cx="9250680" cy="4471432"/>
          </a:xfrm>
          <a:prstGeom prst="rect">
            <a:avLst/>
          </a:prstGeom>
        </p:spPr>
      </p:pic>
    </p:spTree>
    <p:extLst>
      <p:ext uri="{BB962C8B-B14F-4D97-AF65-F5344CB8AC3E}">
        <p14:creationId xmlns:p14="http://schemas.microsoft.com/office/powerpoint/2010/main" val="40501501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lack 3D wave patterns">
            <a:extLst>
              <a:ext uri="{FF2B5EF4-FFF2-40B4-BE49-F238E27FC236}">
                <a16:creationId xmlns:a16="http://schemas.microsoft.com/office/drawing/2014/main" id="{9E3C63C1-8086-D34C-969F-11A5BA72854A}"/>
              </a:ext>
            </a:extLst>
          </p:cNvPr>
          <p:cNvPicPr>
            <a:picLocks noGrp="1" noChangeAspect="1"/>
          </p:cNvPicPr>
          <p:nvPr>
            <p:ph type="pic" sz="quarter" idx="10"/>
          </p:nvPr>
        </p:nvPicPr>
        <p:blipFill>
          <a:blip r:embed="rId7">
            <a:extLst>
              <a:ext uri="{BEBA8EAE-BF5A-486C-A8C5-ECC9F3942E4B}">
                <a14:imgProps xmlns:a14="http://schemas.microsoft.com/office/drawing/2010/main">
                  <a14:imgLayer r:embed="rId8">
                    <a14:imgEffect>
                      <a14:saturation sat="0"/>
                    </a14:imgEffect>
                  </a14:imgLayer>
                </a14:imgProps>
              </a:ext>
            </a:extLst>
          </a:blip>
          <a:srcRect l="2000" r="2000"/>
          <a:stretch>
            <a:fillRect/>
          </a:stretch>
        </p:blipFill>
        <p:spPr/>
      </p:pic>
      <p:sp>
        <p:nvSpPr>
          <p:cNvPr id="3" name="Title 2">
            <a:extLst>
              <a:ext uri="{FF2B5EF4-FFF2-40B4-BE49-F238E27FC236}">
                <a16:creationId xmlns:a16="http://schemas.microsoft.com/office/drawing/2014/main" id="{CA72851D-7551-1595-9E6D-A01F57B03AE6}"/>
              </a:ext>
            </a:extLst>
          </p:cNvPr>
          <p:cNvSpPr>
            <a:spLocks noGrp="1"/>
          </p:cNvSpPr>
          <p:nvPr>
            <p:ph type="title"/>
          </p:nvPr>
        </p:nvSpPr>
        <p:spPr>
          <a:xfrm>
            <a:off x="4038600" y="363380"/>
            <a:ext cx="4114800" cy="421480"/>
          </a:xfrm>
        </p:spPr>
        <p:txBody>
          <a:bodyPr/>
          <a:lstStyle/>
          <a:p>
            <a:r>
              <a:rPr lang="en-US" dirty="0"/>
              <a:t>Answers</a:t>
            </a:r>
          </a:p>
        </p:txBody>
      </p:sp>
      <p:sp>
        <p:nvSpPr>
          <p:cNvPr id="2" name="TextBox 1">
            <a:extLst>
              <a:ext uri="{FF2B5EF4-FFF2-40B4-BE49-F238E27FC236}">
                <a16:creationId xmlns:a16="http://schemas.microsoft.com/office/drawing/2014/main" id="{F7D9179D-707C-4332-A58E-784A08C90094}"/>
              </a:ext>
            </a:extLst>
          </p:cNvPr>
          <p:cNvSpPr txBox="1"/>
          <p:nvPr/>
        </p:nvSpPr>
        <p:spPr>
          <a:xfrm>
            <a:off x="1645920" y="1531620"/>
            <a:ext cx="1036320" cy="646331"/>
          </a:xfrm>
          <a:prstGeom prst="rect">
            <a:avLst/>
          </a:prstGeom>
          <a:noFill/>
        </p:spPr>
        <p:txBody>
          <a:bodyPr wrap="square" rtlCol="0">
            <a:spAutoFit/>
          </a:bodyPr>
          <a:lstStyle/>
          <a:p>
            <a:pPr algn="ctr"/>
            <a:r>
              <a:rPr lang="en-US" dirty="0"/>
              <a:t>Option 1</a:t>
            </a:r>
            <a:br>
              <a:rPr lang="en-US" dirty="0"/>
            </a:br>
            <a:r>
              <a:rPr lang="en-US" dirty="0"/>
              <a:t>Resizing</a:t>
            </a:r>
          </a:p>
        </p:txBody>
      </p:sp>
      <p:sp>
        <p:nvSpPr>
          <p:cNvPr id="4" name="TextBox 3">
            <a:extLst>
              <a:ext uri="{FF2B5EF4-FFF2-40B4-BE49-F238E27FC236}">
                <a16:creationId xmlns:a16="http://schemas.microsoft.com/office/drawing/2014/main" id="{31D7B7E6-F7BC-7299-82A0-01C70D4FF5EA}"/>
              </a:ext>
            </a:extLst>
          </p:cNvPr>
          <p:cNvSpPr txBox="1"/>
          <p:nvPr/>
        </p:nvSpPr>
        <p:spPr>
          <a:xfrm>
            <a:off x="7155180" y="1531620"/>
            <a:ext cx="4435429" cy="646331"/>
          </a:xfrm>
          <a:prstGeom prst="rect">
            <a:avLst/>
          </a:prstGeom>
          <a:noFill/>
        </p:spPr>
        <p:txBody>
          <a:bodyPr wrap="square" rtlCol="0">
            <a:spAutoFit/>
          </a:bodyPr>
          <a:lstStyle/>
          <a:p>
            <a:pPr algn="ctr"/>
            <a:r>
              <a:rPr lang="en-US" dirty="0"/>
              <a:t>Option 2</a:t>
            </a:r>
          </a:p>
          <a:p>
            <a:pPr algn="ctr"/>
            <a:r>
              <a:rPr lang="en-US" dirty="0"/>
              <a:t>Resizing and loading smaller/bigger versions</a:t>
            </a:r>
          </a:p>
        </p:txBody>
      </p:sp>
      <p:pic>
        <p:nvPicPr>
          <p:cNvPr id="7" name="Screen Recording 4">
            <a:hlinkClick r:id="" action="ppaction://media"/>
            <a:extLst>
              <a:ext uri="{FF2B5EF4-FFF2-40B4-BE49-F238E27FC236}">
                <a16:creationId xmlns:a16="http://schemas.microsoft.com/office/drawing/2014/main" id="{4A3BEF16-8A3F-5704-F459-B97FEF7825F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49530" y="2545080"/>
            <a:ext cx="5754066" cy="2781300"/>
          </a:xfrm>
          <a:prstGeom prst="rect">
            <a:avLst/>
          </a:prstGeom>
        </p:spPr>
      </p:pic>
      <p:pic>
        <p:nvPicPr>
          <p:cNvPr id="10" name="Screen Recording 9">
            <a:hlinkClick r:id="" action="ppaction://media"/>
            <a:extLst>
              <a:ext uri="{FF2B5EF4-FFF2-40B4-BE49-F238E27FC236}">
                <a16:creationId xmlns:a16="http://schemas.microsoft.com/office/drawing/2014/main" id="{5D516DAE-E2A1-92C4-DE67-95236FFA43A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048500" y="2545080"/>
            <a:ext cx="4640580" cy="4196269"/>
          </a:xfrm>
          <a:prstGeom prst="rect">
            <a:avLst/>
          </a:prstGeom>
        </p:spPr>
      </p:pic>
    </p:spTree>
    <p:extLst>
      <p:ext uri="{BB962C8B-B14F-4D97-AF65-F5344CB8AC3E}">
        <p14:creationId xmlns:p14="http://schemas.microsoft.com/office/powerpoint/2010/main" val="3404608376"/>
      </p:ext>
    </p:extLst>
  </p:cSld>
  <p:clrMapOvr>
    <a:masterClrMapping/>
  </p:clrMapOvr>
  <mc:AlternateContent xmlns:mc="http://schemas.openxmlformats.org/markup-compatibility/2006" xmlns:p14="http://schemas.microsoft.com/office/powerpoint/2010/main">
    <mc:Choice Requires="p14">
      <p:transition spd="slow" p14:dur="2000" advTm="22615"/>
    </mc:Choice>
    <mc:Fallback xmlns="">
      <p:transition spd="slow" advTm="22615"/>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vol="80000">
                <p:cTn id="13" fill="hold" display="0">
                  <p:stCondLst>
                    <p:cond delay="indefinite"/>
                  </p:stCondLst>
                </p:cTn>
                <p:tgtEl>
                  <p:spTgt spid="10"/>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10 Awesome Wood Floor Designs for 2022 | FlooringStores">
            <a:extLst>
              <a:ext uri="{FF2B5EF4-FFF2-40B4-BE49-F238E27FC236}">
                <a16:creationId xmlns:a16="http://schemas.microsoft.com/office/drawing/2014/main" id="{CCF500C6-37B3-05FF-0C4A-2C9E0594BBF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1238250"/>
            <a:ext cx="12192000" cy="80962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30E3CA5-9A38-292F-961A-6A4FE44E0382}"/>
              </a:ext>
            </a:extLst>
          </p:cNvPr>
          <p:cNvSpPr>
            <a:spLocks noGrp="1"/>
          </p:cNvSpPr>
          <p:nvPr>
            <p:ph type="title"/>
          </p:nvPr>
        </p:nvSpPr>
        <p:spPr>
          <a:xfrm>
            <a:off x="3368040" y="280818"/>
            <a:ext cx="5455920" cy="601734"/>
          </a:xfrm>
        </p:spPr>
        <p:txBody>
          <a:bodyPr/>
          <a:lstStyle/>
          <a:p>
            <a:r>
              <a:rPr lang="en-US" dirty="0"/>
              <a:t>Responsive images</a:t>
            </a:r>
          </a:p>
        </p:txBody>
      </p:sp>
      <p:sp>
        <p:nvSpPr>
          <p:cNvPr id="12" name="TextBox 11">
            <a:extLst>
              <a:ext uri="{FF2B5EF4-FFF2-40B4-BE49-F238E27FC236}">
                <a16:creationId xmlns:a16="http://schemas.microsoft.com/office/drawing/2014/main" id="{797840B1-5933-9314-47EA-F21438E3C804}"/>
              </a:ext>
            </a:extLst>
          </p:cNvPr>
          <p:cNvSpPr txBox="1"/>
          <p:nvPr/>
        </p:nvSpPr>
        <p:spPr>
          <a:xfrm>
            <a:off x="1629727" y="1137814"/>
            <a:ext cx="8932545" cy="369332"/>
          </a:xfrm>
          <a:prstGeom prst="rect">
            <a:avLst/>
          </a:prstGeom>
          <a:noFill/>
        </p:spPr>
        <p:txBody>
          <a:bodyPr wrap="square" rtlCol="0">
            <a:spAutoFit/>
          </a:bodyPr>
          <a:lstStyle/>
          <a:p>
            <a:r>
              <a:rPr lang="en-US" dirty="0"/>
              <a:t>To ensure that images which should be big in desktop mode fits in mobile we need to add CSS</a:t>
            </a:r>
          </a:p>
        </p:txBody>
      </p:sp>
      <p:pic>
        <p:nvPicPr>
          <p:cNvPr id="2" name="Screen Recording 1">
            <a:hlinkClick r:id="" action="ppaction://media"/>
            <a:extLst>
              <a:ext uri="{FF2B5EF4-FFF2-40B4-BE49-F238E27FC236}">
                <a16:creationId xmlns:a16="http://schemas.microsoft.com/office/drawing/2014/main" id="{AD715C46-8114-21B3-7F22-B02295AC594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92405" y="3795882"/>
            <a:ext cx="5754066" cy="2781300"/>
          </a:xfrm>
          <a:prstGeom prst="rect">
            <a:avLst/>
          </a:prstGeom>
        </p:spPr>
      </p:pic>
      <p:pic>
        <p:nvPicPr>
          <p:cNvPr id="5" name="Screen Recording 4">
            <a:hlinkClick r:id="" action="ppaction://media"/>
            <a:extLst>
              <a:ext uri="{FF2B5EF4-FFF2-40B4-BE49-F238E27FC236}">
                <a16:creationId xmlns:a16="http://schemas.microsoft.com/office/drawing/2014/main" id="{AB3F87E6-5E87-67C6-F152-C795BEC5217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245530" y="3795882"/>
            <a:ext cx="5754066" cy="2781300"/>
          </a:xfrm>
          <a:prstGeom prst="rect">
            <a:avLst/>
          </a:prstGeom>
        </p:spPr>
      </p:pic>
      <p:sp>
        <p:nvSpPr>
          <p:cNvPr id="7" name="TextBox 6">
            <a:extLst>
              <a:ext uri="{FF2B5EF4-FFF2-40B4-BE49-F238E27FC236}">
                <a16:creationId xmlns:a16="http://schemas.microsoft.com/office/drawing/2014/main" id="{A03A55EB-2779-4208-70A0-8C80A5544B85}"/>
              </a:ext>
            </a:extLst>
          </p:cNvPr>
          <p:cNvSpPr txBox="1"/>
          <p:nvPr/>
        </p:nvSpPr>
        <p:spPr>
          <a:xfrm>
            <a:off x="2640102" y="3355954"/>
            <a:ext cx="858672" cy="646331"/>
          </a:xfrm>
          <a:prstGeom prst="rect">
            <a:avLst/>
          </a:prstGeom>
          <a:noFill/>
        </p:spPr>
        <p:txBody>
          <a:bodyPr wrap="square" rtlCol="0">
            <a:spAutoFit/>
          </a:bodyPr>
          <a:lstStyle/>
          <a:p>
            <a:r>
              <a:rPr lang="en-US" dirty="0"/>
              <a:t>Before</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650C8F08-4150-5FDB-A5B5-F7094803DE4B}"/>
              </a:ext>
            </a:extLst>
          </p:cNvPr>
          <p:cNvSpPr txBox="1"/>
          <p:nvPr/>
        </p:nvSpPr>
        <p:spPr>
          <a:xfrm>
            <a:off x="8794307" y="3355954"/>
            <a:ext cx="656512" cy="646331"/>
          </a:xfrm>
          <a:prstGeom prst="rect">
            <a:avLst/>
          </a:prstGeom>
          <a:noFill/>
        </p:spPr>
        <p:txBody>
          <a:bodyPr wrap="square" rtlCol="0">
            <a:spAutoFit/>
          </a:bodyPr>
          <a:lstStyle/>
          <a:p>
            <a:r>
              <a:rPr lang="en-US" dirty="0"/>
              <a:t>After</a:t>
            </a:r>
          </a:p>
          <a:p>
            <a:pPr marL="285750" indent="-28575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D1BABF03-2E76-FD2E-2B45-BD2237C8A3DA}"/>
              </a:ext>
            </a:extLst>
          </p:cNvPr>
          <p:cNvPicPr>
            <a:picLocks noChangeAspect="1"/>
          </p:cNvPicPr>
          <p:nvPr/>
        </p:nvPicPr>
        <p:blipFill>
          <a:blip r:embed="rId11"/>
          <a:stretch>
            <a:fillRect/>
          </a:stretch>
        </p:blipFill>
        <p:spPr>
          <a:xfrm>
            <a:off x="4644339" y="1645063"/>
            <a:ext cx="2604263" cy="1710891"/>
          </a:xfrm>
          <a:prstGeom prst="rect">
            <a:avLst/>
          </a:prstGeom>
        </p:spPr>
      </p:pic>
    </p:spTree>
    <p:extLst>
      <p:ext uri="{BB962C8B-B14F-4D97-AF65-F5344CB8AC3E}">
        <p14:creationId xmlns:p14="http://schemas.microsoft.com/office/powerpoint/2010/main" val="3950218094"/>
      </p:ext>
    </p:extLst>
  </p:cSld>
  <p:clrMapOvr>
    <a:masterClrMapping/>
  </p:clrMapOvr>
  <mc:AlternateContent xmlns:mc="http://schemas.openxmlformats.org/markup-compatibility/2006" xmlns:p14="http://schemas.microsoft.com/office/powerpoint/2010/main">
    <mc:Choice Requires="p14">
      <p:transition spd="slow" p14:dur="2000" advTm="55678"/>
    </mc:Choice>
    <mc:Fallback xmlns="">
      <p:transition spd="slow" advTm="55678"/>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10 Awesome Wood Floor Designs for 2022 | FlooringStores">
            <a:extLst>
              <a:ext uri="{FF2B5EF4-FFF2-40B4-BE49-F238E27FC236}">
                <a16:creationId xmlns:a16="http://schemas.microsoft.com/office/drawing/2014/main" id="{CCF500C6-37B3-05FF-0C4A-2C9E0594BBF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1238250"/>
            <a:ext cx="12192000" cy="80962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30E3CA5-9A38-292F-961A-6A4FE44E0382}"/>
              </a:ext>
            </a:extLst>
          </p:cNvPr>
          <p:cNvSpPr>
            <a:spLocks noGrp="1"/>
          </p:cNvSpPr>
          <p:nvPr>
            <p:ph type="title"/>
          </p:nvPr>
        </p:nvSpPr>
        <p:spPr>
          <a:xfrm>
            <a:off x="3368040" y="280818"/>
            <a:ext cx="5455920" cy="601734"/>
          </a:xfrm>
        </p:spPr>
        <p:txBody>
          <a:bodyPr/>
          <a:lstStyle/>
          <a:p>
            <a:r>
              <a:rPr lang="en-US" dirty="0"/>
              <a:t>Improve performance of images</a:t>
            </a:r>
          </a:p>
        </p:txBody>
      </p:sp>
      <p:sp>
        <p:nvSpPr>
          <p:cNvPr id="12" name="TextBox 11">
            <a:extLst>
              <a:ext uri="{FF2B5EF4-FFF2-40B4-BE49-F238E27FC236}">
                <a16:creationId xmlns:a16="http://schemas.microsoft.com/office/drawing/2014/main" id="{797840B1-5933-9314-47EA-F21438E3C804}"/>
              </a:ext>
            </a:extLst>
          </p:cNvPr>
          <p:cNvSpPr txBox="1"/>
          <p:nvPr/>
        </p:nvSpPr>
        <p:spPr>
          <a:xfrm>
            <a:off x="2267413" y="1077404"/>
            <a:ext cx="7956233" cy="369332"/>
          </a:xfrm>
          <a:prstGeom prst="rect">
            <a:avLst/>
          </a:prstGeom>
          <a:noFill/>
        </p:spPr>
        <p:txBody>
          <a:bodyPr wrap="square" rtlCol="0">
            <a:spAutoFit/>
          </a:bodyPr>
          <a:lstStyle/>
          <a:p>
            <a:r>
              <a:rPr lang="en-US" dirty="0"/>
              <a:t>To reduce load in mobile devices it is good approach to load specific smaller images</a:t>
            </a:r>
          </a:p>
        </p:txBody>
      </p:sp>
      <p:pic>
        <p:nvPicPr>
          <p:cNvPr id="6" name="Picture 5">
            <a:extLst>
              <a:ext uri="{FF2B5EF4-FFF2-40B4-BE49-F238E27FC236}">
                <a16:creationId xmlns:a16="http://schemas.microsoft.com/office/drawing/2014/main" id="{B4D70961-5509-1CAA-0E0B-780C2625B5CF}"/>
              </a:ext>
            </a:extLst>
          </p:cNvPr>
          <p:cNvPicPr>
            <a:picLocks noChangeAspect="1"/>
          </p:cNvPicPr>
          <p:nvPr/>
        </p:nvPicPr>
        <p:blipFill>
          <a:blip r:embed="rId5"/>
          <a:stretch>
            <a:fillRect/>
          </a:stretch>
        </p:blipFill>
        <p:spPr>
          <a:xfrm>
            <a:off x="762000" y="1910542"/>
            <a:ext cx="10668000" cy="4483652"/>
          </a:xfrm>
          <a:prstGeom prst="rect">
            <a:avLst/>
          </a:prstGeom>
        </p:spPr>
      </p:pic>
    </p:spTree>
    <p:extLst>
      <p:ext uri="{BB962C8B-B14F-4D97-AF65-F5344CB8AC3E}">
        <p14:creationId xmlns:p14="http://schemas.microsoft.com/office/powerpoint/2010/main" val="2025164291"/>
      </p:ext>
    </p:extLst>
  </p:cSld>
  <p:clrMapOvr>
    <a:masterClrMapping/>
  </p:clrMapOvr>
  <mc:AlternateContent xmlns:mc="http://schemas.openxmlformats.org/markup-compatibility/2006" xmlns:p14="http://schemas.microsoft.com/office/powerpoint/2010/main">
    <mc:Choice Requires="p14">
      <p:transition spd="slow" p14:dur="2000" advTm="55678"/>
    </mc:Choice>
    <mc:Fallback xmlns="">
      <p:transition spd="slow" advTm="5567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lack 3D wave patterns">
            <a:extLst>
              <a:ext uri="{FF2B5EF4-FFF2-40B4-BE49-F238E27FC236}">
                <a16:creationId xmlns:a16="http://schemas.microsoft.com/office/drawing/2014/main" id="{9E3C63C1-8086-D34C-969F-11A5BA72854A}"/>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00" r="2000"/>
          <a:stretch>
            <a:fillRect/>
          </a:stretch>
        </p:blipFill>
        <p:spPr/>
      </p:pic>
      <p:sp>
        <p:nvSpPr>
          <p:cNvPr id="3" name="Title 2">
            <a:extLst>
              <a:ext uri="{FF2B5EF4-FFF2-40B4-BE49-F238E27FC236}">
                <a16:creationId xmlns:a16="http://schemas.microsoft.com/office/drawing/2014/main" id="{CA72851D-7551-1595-9E6D-A01F57B03AE6}"/>
              </a:ext>
            </a:extLst>
          </p:cNvPr>
          <p:cNvSpPr>
            <a:spLocks noGrp="1"/>
          </p:cNvSpPr>
          <p:nvPr>
            <p:ph type="title"/>
          </p:nvPr>
        </p:nvSpPr>
        <p:spPr>
          <a:xfrm>
            <a:off x="4038600" y="363380"/>
            <a:ext cx="4114800" cy="421480"/>
          </a:xfrm>
        </p:spPr>
        <p:txBody>
          <a:bodyPr/>
          <a:lstStyle/>
          <a:p>
            <a:r>
              <a:rPr lang="en-US" dirty="0"/>
              <a:t>Question 3 (header)</a:t>
            </a:r>
          </a:p>
        </p:txBody>
      </p:sp>
      <p:pic>
        <p:nvPicPr>
          <p:cNvPr id="5" name="Picture 4">
            <a:extLst>
              <a:ext uri="{FF2B5EF4-FFF2-40B4-BE49-F238E27FC236}">
                <a16:creationId xmlns:a16="http://schemas.microsoft.com/office/drawing/2014/main" id="{F1B74959-68F1-8DB4-339E-1896B9D0D85C}"/>
              </a:ext>
            </a:extLst>
          </p:cNvPr>
          <p:cNvPicPr>
            <a:picLocks noChangeAspect="1"/>
          </p:cNvPicPr>
          <p:nvPr/>
        </p:nvPicPr>
        <p:blipFill>
          <a:blip r:embed="rId5"/>
          <a:stretch>
            <a:fillRect/>
          </a:stretch>
        </p:blipFill>
        <p:spPr>
          <a:xfrm>
            <a:off x="1163514" y="2173572"/>
            <a:ext cx="9864972" cy="2945195"/>
          </a:xfrm>
          <a:prstGeom prst="rect">
            <a:avLst/>
          </a:prstGeom>
        </p:spPr>
      </p:pic>
    </p:spTree>
    <p:extLst>
      <p:ext uri="{BB962C8B-B14F-4D97-AF65-F5344CB8AC3E}">
        <p14:creationId xmlns:p14="http://schemas.microsoft.com/office/powerpoint/2010/main" val="209175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Black 3D wave patterns">
            <a:extLst>
              <a:ext uri="{FF2B5EF4-FFF2-40B4-BE49-F238E27FC236}">
                <a16:creationId xmlns:a16="http://schemas.microsoft.com/office/drawing/2014/main" id="{9E3C63C1-8086-D34C-969F-11A5BA72854A}"/>
              </a:ext>
            </a:extLst>
          </p:cNvPr>
          <p:cNvPicPr>
            <a:picLocks noGrp="1" noChangeAspect="1"/>
          </p:cNvPicPr>
          <p:nvPr>
            <p:ph type="pic" sz="quarter" idx="10"/>
          </p:nvPr>
        </p:nvPicPr>
        <p:blipFill>
          <a:blip r:embed="rId7">
            <a:extLst>
              <a:ext uri="{BEBA8EAE-BF5A-486C-A8C5-ECC9F3942E4B}">
                <a14:imgProps xmlns:a14="http://schemas.microsoft.com/office/drawing/2010/main">
                  <a14:imgLayer r:embed="rId8">
                    <a14:imgEffect>
                      <a14:saturation sat="0"/>
                    </a14:imgEffect>
                  </a14:imgLayer>
                </a14:imgProps>
              </a:ext>
            </a:extLst>
          </a:blip>
          <a:srcRect l="2000" r="2000"/>
          <a:stretch>
            <a:fillRect/>
          </a:stretch>
        </p:blipFill>
        <p:spPr/>
      </p:pic>
      <p:sp>
        <p:nvSpPr>
          <p:cNvPr id="3" name="Title 2">
            <a:extLst>
              <a:ext uri="{FF2B5EF4-FFF2-40B4-BE49-F238E27FC236}">
                <a16:creationId xmlns:a16="http://schemas.microsoft.com/office/drawing/2014/main" id="{CA72851D-7551-1595-9E6D-A01F57B03AE6}"/>
              </a:ext>
            </a:extLst>
          </p:cNvPr>
          <p:cNvSpPr>
            <a:spLocks noGrp="1"/>
          </p:cNvSpPr>
          <p:nvPr>
            <p:ph type="title"/>
          </p:nvPr>
        </p:nvSpPr>
        <p:spPr>
          <a:xfrm>
            <a:off x="4038600" y="363380"/>
            <a:ext cx="4114800" cy="421480"/>
          </a:xfrm>
        </p:spPr>
        <p:txBody>
          <a:bodyPr/>
          <a:lstStyle/>
          <a:p>
            <a:r>
              <a:rPr lang="en-US" dirty="0"/>
              <a:t>Answers</a:t>
            </a:r>
          </a:p>
        </p:txBody>
      </p:sp>
      <p:sp>
        <p:nvSpPr>
          <p:cNvPr id="2" name="TextBox 1">
            <a:extLst>
              <a:ext uri="{FF2B5EF4-FFF2-40B4-BE49-F238E27FC236}">
                <a16:creationId xmlns:a16="http://schemas.microsoft.com/office/drawing/2014/main" id="{F7D9179D-707C-4332-A58E-784A08C90094}"/>
              </a:ext>
            </a:extLst>
          </p:cNvPr>
          <p:cNvSpPr txBox="1"/>
          <p:nvPr/>
        </p:nvSpPr>
        <p:spPr>
          <a:xfrm>
            <a:off x="1405890" y="1531620"/>
            <a:ext cx="1516380" cy="646331"/>
          </a:xfrm>
          <a:prstGeom prst="rect">
            <a:avLst/>
          </a:prstGeom>
          <a:noFill/>
        </p:spPr>
        <p:txBody>
          <a:bodyPr wrap="square" rtlCol="0">
            <a:spAutoFit/>
          </a:bodyPr>
          <a:lstStyle/>
          <a:p>
            <a:pPr algn="ctr"/>
            <a:r>
              <a:rPr lang="en-US" dirty="0"/>
              <a:t>Option 1</a:t>
            </a:r>
            <a:br>
              <a:rPr lang="en-US" dirty="0"/>
            </a:br>
            <a:r>
              <a:rPr lang="en-US" dirty="0"/>
              <a:t>Remove text</a:t>
            </a:r>
          </a:p>
        </p:txBody>
      </p:sp>
      <p:sp>
        <p:nvSpPr>
          <p:cNvPr id="4" name="TextBox 3">
            <a:extLst>
              <a:ext uri="{FF2B5EF4-FFF2-40B4-BE49-F238E27FC236}">
                <a16:creationId xmlns:a16="http://schemas.microsoft.com/office/drawing/2014/main" id="{31D7B7E6-F7BC-7299-82A0-01C70D4FF5EA}"/>
              </a:ext>
            </a:extLst>
          </p:cNvPr>
          <p:cNvSpPr txBox="1"/>
          <p:nvPr/>
        </p:nvSpPr>
        <p:spPr>
          <a:xfrm>
            <a:off x="7155180" y="1531620"/>
            <a:ext cx="4435429" cy="646331"/>
          </a:xfrm>
          <a:prstGeom prst="rect">
            <a:avLst/>
          </a:prstGeom>
          <a:noFill/>
        </p:spPr>
        <p:txBody>
          <a:bodyPr wrap="square" rtlCol="0">
            <a:spAutoFit/>
          </a:bodyPr>
          <a:lstStyle/>
          <a:p>
            <a:pPr algn="ctr"/>
            <a:r>
              <a:rPr lang="en-US" dirty="0"/>
              <a:t>Option 2</a:t>
            </a:r>
          </a:p>
          <a:p>
            <a:pPr algn="ctr"/>
            <a:r>
              <a:rPr lang="en-US" dirty="0"/>
              <a:t>Transform to “hamburger”</a:t>
            </a:r>
          </a:p>
        </p:txBody>
      </p:sp>
      <p:pic>
        <p:nvPicPr>
          <p:cNvPr id="5" name="Screen Recording 4">
            <a:hlinkClick r:id="" action="ppaction://media"/>
            <a:extLst>
              <a:ext uri="{FF2B5EF4-FFF2-40B4-BE49-F238E27FC236}">
                <a16:creationId xmlns:a16="http://schemas.microsoft.com/office/drawing/2014/main" id="{78A7EE2C-FB38-7293-D533-1C34015E31F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49530" y="2545080"/>
            <a:ext cx="5720204" cy="1732722"/>
          </a:xfrm>
          <a:prstGeom prst="rect">
            <a:avLst/>
          </a:prstGeom>
        </p:spPr>
      </p:pic>
      <p:pic>
        <p:nvPicPr>
          <p:cNvPr id="6" name="Screen Recording 5">
            <a:hlinkClick r:id="" action="ppaction://media"/>
            <a:extLst>
              <a:ext uri="{FF2B5EF4-FFF2-40B4-BE49-F238E27FC236}">
                <a16:creationId xmlns:a16="http://schemas.microsoft.com/office/drawing/2014/main" id="{2CC27019-F591-AC13-1AE5-85F1C01DB499}"/>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455438" y="2545080"/>
            <a:ext cx="5233641" cy="2519901"/>
          </a:xfrm>
          <a:prstGeom prst="rect">
            <a:avLst/>
          </a:prstGeom>
        </p:spPr>
      </p:pic>
    </p:spTree>
    <p:extLst>
      <p:ext uri="{BB962C8B-B14F-4D97-AF65-F5344CB8AC3E}">
        <p14:creationId xmlns:p14="http://schemas.microsoft.com/office/powerpoint/2010/main" val="2583232358"/>
      </p:ext>
    </p:extLst>
  </p:cSld>
  <p:clrMapOvr>
    <a:masterClrMapping/>
  </p:clrMapOvr>
  <mc:AlternateContent xmlns:mc="http://schemas.openxmlformats.org/markup-compatibility/2006" xmlns:p14="http://schemas.microsoft.com/office/powerpoint/2010/main">
    <mc:Choice Requires="p14">
      <p:transition spd="slow" p14:dur="2000" advTm="22615"/>
    </mc:Choice>
    <mc:Fallback xmlns="">
      <p:transition spd="slow" advTm="22615"/>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Who are you?</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6" y="2650259"/>
            <a:ext cx="4445257" cy="777612"/>
          </a:xfrm>
        </p:spPr>
        <p:txBody>
          <a:bodyPr/>
          <a:lstStyle/>
          <a:p>
            <a:r>
              <a:rPr lang="en-US" dirty="0"/>
              <a:t>How much experience related with Front-end development?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13" name="Text Placeholder 9">
            <a:extLst>
              <a:ext uri="{FF2B5EF4-FFF2-40B4-BE49-F238E27FC236}">
                <a16:creationId xmlns:a16="http://schemas.microsoft.com/office/drawing/2014/main" id="{8746F260-E580-E636-7E4E-F7647DD7B623}"/>
              </a:ext>
            </a:extLst>
          </p:cNvPr>
          <p:cNvSpPr txBox="1">
            <a:spLocks/>
          </p:cNvSpPr>
          <p:nvPr/>
        </p:nvSpPr>
        <p:spPr>
          <a:xfrm>
            <a:off x="6225535" y="3620519"/>
            <a:ext cx="4445257" cy="777612"/>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Have you tried something </a:t>
            </a:r>
          </a:p>
          <a:p>
            <a:r>
              <a:rPr lang="en-US" dirty="0"/>
              <a:t>related with responsive design?</a:t>
            </a:r>
          </a:p>
        </p:txBody>
      </p:sp>
      <p:sp>
        <p:nvSpPr>
          <p:cNvPr id="14" name="Text Placeholder 9">
            <a:extLst>
              <a:ext uri="{FF2B5EF4-FFF2-40B4-BE49-F238E27FC236}">
                <a16:creationId xmlns:a16="http://schemas.microsoft.com/office/drawing/2014/main" id="{6861C55B-F78E-2098-BD2E-0F7D243E4FC8}"/>
              </a:ext>
            </a:extLst>
          </p:cNvPr>
          <p:cNvSpPr txBox="1">
            <a:spLocks/>
          </p:cNvSpPr>
          <p:nvPr/>
        </p:nvSpPr>
        <p:spPr>
          <a:xfrm>
            <a:off x="6225536" y="1682258"/>
            <a:ext cx="4445257" cy="777612"/>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a:effectLst/>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lang="en-US" sz="1400" kern="1200" spc="300" baseline="0" dirty="0">
                <a:solidFill>
                  <a:schemeClr val="lt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Where are you from?</a:t>
            </a:r>
          </a:p>
        </p:txBody>
      </p:sp>
    </p:spTree>
    <p:extLst>
      <p:ext uri="{BB962C8B-B14F-4D97-AF65-F5344CB8AC3E}">
        <p14:creationId xmlns:p14="http://schemas.microsoft.com/office/powerpoint/2010/main" val="76891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Black 3D wave patterns">
            <a:extLst>
              <a:ext uri="{FF2B5EF4-FFF2-40B4-BE49-F238E27FC236}">
                <a16:creationId xmlns:a16="http://schemas.microsoft.com/office/drawing/2014/main" id="{48855CE6-30E1-892B-14DC-378B496A186E}"/>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00" r="2000"/>
          <a:stretch>
            <a:fillRect/>
          </a:stretch>
        </p:blipFill>
        <p:spPr>
          <a:xfrm>
            <a:off x="0" y="0"/>
            <a:ext cx="12192000" cy="6858000"/>
          </a:xfrm>
        </p:spPr>
      </p:pic>
      <p:sp>
        <p:nvSpPr>
          <p:cNvPr id="3" name="Title 2">
            <a:extLst>
              <a:ext uri="{FF2B5EF4-FFF2-40B4-BE49-F238E27FC236}">
                <a16:creationId xmlns:a16="http://schemas.microsoft.com/office/drawing/2014/main" id="{B03DED62-3D15-9269-DAB1-3F54A5E80F78}"/>
              </a:ext>
            </a:extLst>
          </p:cNvPr>
          <p:cNvSpPr>
            <a:spLocks noGrp="1"/>
          </p:cNvSpPr>
          <p:nvPr>
            <p:ph type="title"/>
          </p:nvPr>
        </p:nvSpPr>
        <p:spPr>
          <a:xfrm>
            <a:off x="4038600" y="591729"/>
            <a:ext cx="4114800" cy="421480"/>
          </a:xfrm>
        </p:spPr>
        <p:txBody>
          <a:bodyPr/>
          <a:lstStyle/>
          <a:p>
            <a:r>
              <a:rPr lang="en-US" dirty="0"/>
              <a:t>Time for live coding</a:t>
            </a:r>
          </a:p>
        </p:txBody>
      </p:sp>
      <p:pic>
        <p:nvPicPr>
          <p:cNvPr id="14338" name="Picture 2" descr="Dwight Office Tv GIF by The Office">
            <a:extLst>
              <a:ext uri="{FF2B5EF4-FFF2-40B4-BE49-F238E27FC236}">
                <a16:creationId xmlns:a16="http://schemas.microsoft.com/office/drawing/2014/main" id="{D601CAFA-B6DA-0DEB-C934-F2980DDA1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724647"/>
            <a:ext cx="4572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287745-BA2B-BA86-F79F-9D900563F557}"/>
              </a:ext>
            </a:extLst>
          </p:cNvPr>
          <p:cNvSpPr txBox="1"/>
          <p:nvPr/>
        </p:nvSpPr>
        <p:spPr>
          <a:xfrm>
            <a:off x="2920779" y="1420272"/>
            <a:ext cx="6350442" cy="369332"/>
          </a:xfrm>
          <a:prstGeom prst="rect">
            <a:avLst/>
          </a:prstGeom>
          <a:noFill/>
        </p:spPr>
        <p:txBody>
          <a:bodyPr wrap="square" rtlCol="0">
            <a:spAutoFit/>
          </a:bodyPr>
          <a:lstStyle/>
          <a:p>
            <a:r>
              <a:rPr lang="en-US" dirty="0"/>
              <a:t>GIT Repo:       https://github.com/eligijus-petrikonis/wgt-session</a:t>
            </a:r>
          </a:p>
        </p:txBody>
      </p:sp>
    </p:spTree>
    <p:extLst>
      <p:ext uri="{BB962C8B-B14F-4D97-AF65-F5344CB8AC3E}">
        <p14:creationId xmlns:p14="http://schemas.microsoft.com/office/powerpoint/2010/main" val="1443242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7 Of The Most Expensive Fascinating Books In The World - CEOWORLD magazine">
            <a:extLst>
              <a:ext uri="{FF2B5EF4-FFF2-40B4-BE49-F238E27FC236}">
                <a16:creationId xmlns:a16="http://schemas.microsoft.com/office/drawing/2014/main" id="{9975D6C6-1ACE-76DF-96F5-16F072578960}"/>
              </a:ext>
            </a:extLst>
          </p:cNvPr>
          <p:cNvPicPr>
            <a:picLocks noGrp="1" noChangeAspect="1" noChangeArrowheads="1"/>
          </p:cNvPicPr>
          <p:nvPr>
            <p:ph type="pic" sz="quarter" idx="10"/>
          </p:nvPr>
        </p:nvPicPr>
        <p:blipFill>
          <a:blip r:embed="rId3">
            <a:alphaModFix amt="85000"/>
            <a:extLst>
              <a:ext uri="{BEBA8EAE-BF5A-486C-A8C5-ECC9F3942E4B}">
                <a14:imgProps xmlns:a14="http://schemas.microsoft.com/office/drawing/2010/main">
                  <a14:imgLayer r:embed="rId4">
                    <a14:imgEffect>
                      <a14:saturation sat="0"/>
                    </a14:imgEffect>
                    <a14:imgEffect>
                      <a14:brightnessContrast bright="-40000"/>
                    </a14:imgEffect>
                  </a14:imgLayer>
                </a14:imgProps>
              </a:ext>
              <a:ext uri="{28A0092B-C50C-407E-A947-70E740481C1C}">
                <a14:useLocalDpi xmlns:a14="http://schemas.microsoft.com/office/drawing/2010/main" val="0"/>
              </a:ext>
            </a:extLst>
          </a:blip>
          <a:srcRect t="6938" b="693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966CC25A-AAA2-4851-81EE-9EA44F8653C3}"/>
              </a:ext>
            </a:extLst>
          </p:cNvPr>
          <p:cNvSpPr>
            <a:spLocks noGrp="1"/>
          </p:cNvSpPr>
          <p:nvPr>
            <p:ph type="body" sz="quarter" idx="12"/>
          </p:nvPr>
        </p:nvSpPr>
        <p:spPr>
          <a:xfrm>
            <a:off x="3512343" y="280504"/>
            <a:ext cx="5167313" cy="518795"/>
          </a:xfrm>
        </p:spPr>
        <p:txBody>
          <a:bodyPr/>
          <a:lstStyle/>
          <a:p>
            <a:r>
              <a:rPr lang="en-US" dirty="0"/>
              <a:t>Useful material</a:t>
            </a:r>
          </a:p>
        </p:txBody>
      </p:sp>
      <p:sp>
        <p:nvSpPr>
          <p:cNvPr id="11" name="TextBox 10">
            <a:extLst>
              <a:ext uri="{FF2B5EF4-FFF2-40B4-BE49-F238E27FC236}">
                <a16:creationId xmlns:a16="http://schemas.microsoft.com/office/drawing/2014/main" id="{D326D78B-53F7-7986-8065-66E3624389CF}"/>
              </a:ext>
            </a:extLst>
          </p:cNvPr>
          <p:cNvSpPr txBox="1"/>
          <p:nvPr/>
        </p:nvSpPr>
        <p:spPr>
          <a:xfrm>
            <a:off x="346043" y="1532452"/>
            <a:ext cx="3982677"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hlinkClick r:id="rId5">
                  <a:extLst>
                    <a:ext uri="{A12FA001-AC4F-418D-AE19-62706E023703}">
                      <ahyp:hlinkClr xmlns:ahyp="http://schemas.microsoft.com/office/drawing/2018/hyperlinkcolor" val="tx"/>
                    </a:ext>
                  </a:extLst>
                </a:hlinkClick>
              </a:rPr>
              <a:t>https://www.pluralsight.com/courses/hands-on-responsive-web-design</a:t>
            </a:r>
            <a:endParaRPr lang="en-US" dirty="0"/>
          </a:p>
          <a:p>
            <a:pPr marL="285750" indent="-285750">
              <a:buFont typeface="Wingdings" panose="05000000000000000000" pitchFamily="2" charset="2"/>
              <a:buChar char="Ø"/>
            </a:pPr>
            <a:r>
              <a:rPr lang="en-US" dirty="0">
                <a:hlinkClick r:id="rId6">
                  <a:extLst>
                    <a:ext uri="{A12FA001-AC4F-418D-AE19-62706E023703}">
                      <ahyp:hlinkClr xmlns:ahyp="http://schemas.microsoft.com/office/drawing/2018/hyperlinkcolor" val="tx"/>
                    </a:ext>
                  </a:extLst>
                </a:hlinkClick>
              </a:rPr>
              <a:t>https://www.codecademy.com/learn/learn-responsive-design</a:t>
            </a:r>
            <a:endParaRPr lang="en-US" dirty="0"/>
          </a:p>
        </p:txBody>
      </p:sp>
      <p:pic>
        <p:nvPicPr>
          <p:cNvPr id="7170" name="Picture 2" descr="Ugh GIF - The Simpsons Homer Simpson Stressed - Discover &amp; Share GIFs">
            <a:extLst>
              <a:ext uri="{FF2B5EF4-FFF2-40B4-BE49-F238E27FC236}">
                <a16:creationId xmlns:a16="http://schemas.microsoft.com/office/drawing/2014/main" id="{B1AA5BFA-4440-A0FC-2FF0-8697473BCE19}"/>
              </a:ext>
            </a:extLst>
          </p:cNvPr>
          <p:cNvPicPr>
            <a:picLocks noGrp="1" noChangeAspect="1" noChangeArrowheads="1"/>
          </p:cNvPicPr>
          <p:nvPr>
            <p:ph type="clipArt" sz="quarter" idx="20"/>
          </p:nvPr>
        </p:nvPicPr>
        <p:blipFill>
          <a:blip r:embed="rId7">
            <a:extLst>
              <a:ext uri="{28A0092B-C50C-407E-A947-70E740481C1C}">
                <a14:useLocalDpi xmlns:a14="http://schemas.microsoft.com/office/drawing/2010/main" val="0"/>
              </a:ext>
            </a:extLst>
          </a:blip>
          <a:srcRect/>
          <a:stretch>
            <a:fillRect/>
          </a:stretch>
        </p:blipFill>
        <p:spPr bwMode="auto">
          <a:xfrm>
            <a:off x="4328720" y="4948772"/>
            <a:ext cx="3534558" cy="19092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CD3534D-2037-5F36-415C-7A85F363F858}"/>
              </a:ext>
            </a:extLst>
          </p:cNvPr>
          <p:cNvSpPr txBox="1"/>
          <p:nvPr/>
        </p:nvSpPr>
        <p:spPr>
          <a:xfrm>
            <a:off x="6249725" y="1532452"/>
            <a:ext cx="5596234"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hlinkClick r:id="rId8">
                  <a:extLst>
                    <a:ext uri="{A12FA001-AC4F-418D-AE19-62706E023703}">
                      <ahyp:hlinkClr xmlns:ahyp="http://schemas.microsoft.com/office/drawing/2018/hyperlinkcolor" val="tx"/>
                    </a:ext>
                  </a:extLst>
                </a:hlinkClick>
              </a:rPr>
              <a:t>http://goodui.org/</a:t>
            </a:r>
            <a:endParaRPr lang="en-US" dirty="0"/>
          </a:p>
          <a:p>
            <a:pPr marL="285750" indent="-285750">
              <a:buFont typeface="Wingdings" panose="05000000000000000000" pitchFamily="2" charset="2"/>
              <a:buChar char="Ø"/>
            </a:pPr>
            <a:r>
              <a:rPr lang="en-US" dirty="0">
                <a:hlinkClick r:id="rId9">
                  <a:extLst>
                    <a:ext uri="{A12FA001-AC4F-418D-AE19-62706E023703}">
                      <ahyp:hlinkClr xmlns:ahyp="http://schemas.microsoft.com/office/drawing/2018/hyperlinkcolor" val="tx"/>
                    </a:ext>
                  </a:extLst>
                </a:hlinkClick>
              </a:rPr>
              <a:t>https://getbootstrap.com/docs/5.3/examples/</a:t>
            </a:r>
            <a:endParaRPr lang="en-US" dirty="0"/>
          </a:p>
          <a:p>
            <a:pPr marL="285750" indent="-285750">
              <a:buFont typeface="Wingdings" panose="05000000000000000000" pitchFamily="2" charset="2"/>
              <a:buChar char="Ø"/>
            </a:pPr>
            <a:r>
              <a:rPr lang="en-US" dirty="0">
                <a:hlinkClick r:id="rId10">
                  <a:extLst>
                    <a:ext uri="{A12FA001-AC4F-418D-AE19-62706E023703}">
                      <ahyp:hlinkClr xmlns:ahyp="http://schemas.microsoft.com/office/drawing/2018/hyperlinkcolor" val="tx"/>
                    </a:ext>
                  </a:extLst>
                </a:hlinkClick>
              </a:rPr>
              <a:t>https://developer.mozilla.org/en-US/docs/Web/CSS/CSS_media_queries/Using_media_queries#syntax</a:t>
            </a:r>
            <a:endParaRPr lang="en-US" dirty="0"/>
          </a:p>
          <a:p>
            <a:pPr marL="285750" indent="-285750">
              <a:buFont typeface="Wingdings" panose="05000000000000000000" pitchFamily="2" charset="2"/>
              <a:buChar char="Ø"/>
            </a:pPr>
            <a:r>
              <a:rPr lang="en-US" dirty="0">
                <a:hlinkClick r:id="rId11">
                  <a:extLst>
                    <a:ext uri="{A12FA001-AC4F-418D-AE19-62706E023703}">
                      <ahyp:hlinkClr xmlns:ahyp="http://schemas.microsoft.com/office/drawing/2018/hyperlinkcolor" val="tx"/>
                    </a:ext>
                  </a:extLst>
                </a:hlinkClick>
              </a:rPr>
              <a:t>https://css-tricks.com/snippets/css/a-guide-to-flexbox/</a:t>
            </a:r>
            <a:endParaRPr lang="en-US" dirty="0"/>
          </a:p>
          <a:p>
            <a:pPr marL="285750" indent="-285750">
              <a:buFont typeface="Wingdings" panose="05000000000000000000" pitchFamily="2" charset="2"/>
              <a:buChar char="Ø"/>
            </a:pPr>
            <a:r>
              <a:rPr lang="en-US" dirty="0">
                <a:hlinkClick r:id="rId12">
                  <a:extLst>
                    <a:ext uri="{A12FA001-AC4F-418D-AE19-62706E023703}">
                      <ahyp:hlinkClr xmlns:ahyp="http://schemas.microsoft.com/office/drawing/2018/hyperlinkcolor" val="tx"/>
                    </a:ext>
                  </a:extLst>
                </a:hlinkClick>
              </a:rPr>
              <a:t>https://css-tricks.com/how-to-develop-and-test-a-mobile-first-design-in-2021/</a:t>
            </a:r>
            <a:endParaRPr lang="en-US" dirty="0"/>
          </a:p>
          <a:p>
            <a:pPr marL="285750" indent="-285750">
              <a:buFont typeface="Wingdings" panose="05000000000000000000" pitchFamily="2" charset="2"/>
              <a:buChar char="Ø"/>
            </a:pPr>
            <a:r>
              <a:rPr lang="en-US" dirty="0">
                <a:hlinkClick r:id="rId13">
                  <a:extLst>
                    <a:ext uri="{A12FA001-AC4F-418D-AE19-62706E023703}">
                      <ahyp:hlinkClr xmlns:ahyp="http://schemas.microsoft.com/office/drawing/2018/hyperlinkcolor" val="tx"/>
                    </a:ext>
                  </a:extLst>
                </a:hlinkClick>
              </a:rPr>
              <a:t>https://www.w3schools.com/css/css3_box-sizing.asp</a:t>
            </a:r>
            <a:endParaRPr lang="en-US" dirty="0"/>
          </a:p>
        </p:txBody>
      </p:sp>
      <p:sp>
        <p:nvSpPr>
          <p:cNvPr id="3" name="Text Placeholder 3">
            <a:extLst>
              <a:ext uri="{FF2B5EF4-FFF2-40B4-BE49-F238E27FC236}">
                <a16:creationId xmlns:a16="http://schemas.microsoft.com/office/drawing/2014/main" id="{4C4F8C1A-F4E2-0171-D3B3-DE971D80F93E}"/>
              </a:ext>
            </a:extLst>
          </p:cNvPr>
          <p:cNvSpPr txBox="1">
            <a:spLocks/>
          </p:cNvSpPr>
          <p:nvPr/>
        </p:nvSpPr>
        <p:spPr>
          <a:xfrm>
            <a:off x="1520363" y="981383"/>
            <a:ext cx="1877315" cy="439612"/>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Courses</a:t>
            </a:r>
          </a:p>
        </p:txBody>
      </p:sp>
      <p:sp>
        <p:nvSpPr>
          <p:cNvPr id="5" name="Text Placeholder 3">
            <a:extLst>
              <a:ext uri="{FF2B5EF4-FFF2-40B4-BE49-F238E27FC236}">
                <a16:creationId xmlns:a16="http://schemas.microsoft.com/office/drawing/2014/main" id="{B961D8C4-C662-F0AB-5844-5F34B8D8355E}"/>
              </a:ext>
            </a:extLst>
          </p:cNvPr>
          <p:cNvSpPr txBox="1">
            <a:spLocks/>
          </p:cNvSpPr>
          <p:nvPr/>
        </p:nvSpPr>
        <p:spPr>
          <a:xfrm>
            <a:off x="7603726" y="981383"/>
            <a:ext cx="1877315" cy="439612"/>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Readings</a:t>
            </a:r>
          </a:p>
        </p:txBody>
      </p:sp>
      <p:sp>
        <p:nvSpPr>
          <p:cNvPr id="6" name="TextBox 5">
            <a:extLst>
              <a:ext uri="{FF2B5EF4-FFF2-40B4-BE49-F238E27FC236}">
                <a16:creationId xmlns:a16="http://schemas.microsoft.com/office/drawing/2014/main" id="{56F5BCAE-C063-E06F-8EE6-C075CBDD1CE8}"/>
              </a:ext>
            </a:extLst>
          </p:cNvPr>
          <p:cNvSpPr txBox="1"/>
          <p:nvPr/>
        </p:nvSpPr>
        <p:spPr>
          <a:xfrm>
            <a:off x="346043" y="4419900"/>
            <a:ext cx="4903729"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Google of course everybody’s best friend </a:t>
            </a:r>
            <a:r>
              <a:rPr lang="en-US" dirty="0">
                <a:sym typeface="Wingdings" panose="05000000000000000000" pitchFamily="2" charset="2"/>
              </a:rPr>
              <a:t></a:t>
            </a:r>
            <a:endParaRPr lang="en-US" dirty="0"/>
          </a:p>
          <a:p>
            <a:pPr marL="285750" indent="-285750">
              <a:buFont typeface="Wingdings" panose="05000000000000000000" pitchFamily="2" charset="2"/>
              <a:buChar char="Ø"/>
            </a:pPr>
            <a:endParaRPr lang="en-US" dirty="0"/>
          </a:p>
        </p:txBody>
      </p:sp>
      <p:sp>
        <p:nvSpPr>
          <p:cNvPr id="7" name="TextBox 6">
            <a:extLst>
              <a:ext uri="{FF2B5EF4-FFF2-40B4-BE49-F238E27FC236}">
                <a16:creationId xmlns:a16="http://schemas.microsoft.com/office/drawing/2014/main" id="{715749C6-A7A7-CEBA-3E6E-8F74DDF9BBEF}"/>
              </a:ext>
            </a:extLst>
          </p:cNvPr>
          <p:cNvSpPr txBox="1"/>
          <p:nvPr/>
        </p:nvSpPr>
        <p:spPr>
          <a:xfrm>
            <a:off x="6269021" y="4419900"/>
            <a:ext cx="4903729"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sym typeface="Wingdings" panose="05000000000000000000" pitchFamily="2" charset="2"/>
              </a:rPr>
              <a:t>Don’t forget also </a:t>
            </a:r>
            <a:r>
              <a:rPr lang="en-US" dirty="0" err="1">
                <a:sym typeface="Wingdings" panose="05000000000000000000" pitchFamily="2" charset="2"/>
              </a:rPr>
              <a:t>ChatGPT</a:t>
            </a:r>
            <a:r>
              <a:rPr lang="en-US" dirty="0">
                <a:sym typeface="Wingdings" panose="05000000000000000000" pitchFamily="2" charset="2"/>
              </a:rPr>
              <a:t> </a:t>
            </a:r>
            <a:endParaRPr lang="en-US"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814861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Q&amp;A</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32</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up of a white headphones&#10;&#10;Description automatically generated">
            <a:extLst>
              <a:ext uri="{FF2B5EF4-FFF2-40B4-BE49-F238E27FC236}">
                <a16:creationId xmlns:a16="http://schemas.microsoft.com/office/drawing/2014/main" id="{0BFFA393-C467-1588-D759-D91725597BFE}"/>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t="1420" b="1420"/>
          <a:stretch>
            <a:fillRect/>
          </a:stretch>
        </p:blipFill>
        <p:spPr/>
      </p:pic>
      <p:sp>
        <p:nvSpPr>
          <p:cNvPr id="3" name="Title 2">
            <a:extLst>
              <a:ext uri="{FF2B5EF4-FFF2-40B4-BE49-F238E27FC236}">
                <a16:creationId xmlns:a16="http://schemas.microsoft.com/office/drawing/2014/main" id="{7A146A06-0014-968D-F289-EBE2D1F07B05}"/>
              </a:ext>
            </a:extLst>
          </p:cNvPr>
          <p:cNvSpPr>
            <a:spLocks noGrp="1"/>
          </p:cNvSpPr>
          <p:nvPr>
            <p:ph type="title"/>
          </p:nvPr>
        </p:nvSpPr>
        <p:spPr>
          <a:xfrm rot="1463616">
            <a:off x="8409497" y="440520"/>
            <a:ext cx="4114800" cy="421480"/>
          </a:xfrm>
        </p:spPr>
        <p:txBody>
          <a:bodyPr/>
          <a:lstStyle/>
          <a:p>
            <a:r>
              <a:rPr lang="en-US" sz="1800" dirty="0"/>
              <a:t>Wrap up</a:t>
            </a:r>
          </a:p>
        </p:txBody>
      </p:sp>
      <p:sp>
        <p:nvSpPr>
          <p:cNvPr id="4" name="Text Placeholder 3">
            <a:extLst>
              <a:ext uri="{FF2B5EF4-FFF2-40B4-BE49-F238E27FC236}">
                <a16:creationId xmlns:a16="http://schemas.microsoft.com/office/drawing/2014/main" id="{9D75A077-BEEB-8CC5-4FF5-809DAA5534C3}"/>
              </a:ext>
            </a:extLst>
          </p:cNvPr>
          <p:cNvSpPr>
            <a:spLocks noGrp="1"/>
          </p:cNvSpPr>
          <p:nvPr>
            <p:ph type="body" sz="quarter" idx="11"/>
          </p:nvPr>
        </p:nvSpPr>
        <p:spPr>
          <a:xfrm>
            <a:off x="556405" y="367178"/>
            <a:ext cx="6674644" cy="2651443"/>
          </a:xfrm>
        </p:spPr>
        <p:txBody>
          <a:bodyPr/>
          <a:lstStyle/>
          <a:p>
            <a:pPr marL="457200" indent="-457200" algn="l">
              <a:buFont typeface="Wingdings" panose="05000000000000000000" pitchFamily="2" charset="2"/>
              <a:buChar char="ü"/>
            </a:pPr>
            <a:r>
              <a:rPr lang="en-US" b="0" i="0" dirty="0">
                <a:effectLst/>
                <a:latin typeface="Söhne"/>
              </a:rPr>
              <a:t>Have a sense of design or be friends with a designer</a:t>
            </a:r>
          </a:p>
          <a:p>
            <a:pPr marL="457200" indent="-457200" algn="l">
              <a:buFont typeface="Wingdings" panose="05000000000000000000" pitchFamily="2" charset="2"/>
              <a:buChar char="ü"/>
            </a:pPr>
            <a:r>
              <a:rPr lang="en-US" b="0" i="0" dirty="0">
                <a:effectLst/>
                <a:latin typeface="Söhne"/>
              </a:rPr>
              <a:t>Practice and test on all devices</a:t>
            </a:r>
          </a:p>
          <a:p>
            <a:pPr marL="457200" indent="-457200" algn="l">
              <a:buFont typeface="Wingdings" panose="05000000000000000000" pitchFamily="2" charset="2"/>
              <a:buChar char="ü"/>
            </a:pPr>
            <a:r>
              <a:rPr lang="en-US" b="0" i="0" dirty="0">
                <a:effectLst/>
                <a:latin typeface="Söhne"/>
              </a:rPr>
              <a:t>Don't forget RWD fundamentals</a:t>
            </a:r>
          </a:p>
          <a:p>
            <a:pPr marL="457200" indent="-457200" algn="l">
              <a:buFont typeface="Wingdings" panose="05000000000000000000" pitchFamily="2" charset="2"/>
              <a:buChar char="ü"/>
            </a:pPr>
            <a:r>
              <a:rPr lang="en-US" b="0" i="0" dirty="0">
                <a:effectLst/>
                <a:latin typeface="Söhne"/>
              </a:rPr>
              <a:t>Act as a regular user – consider whether it would be handy</a:t>
            </a:r>
            <a:endParaRPr lang="en-US" dirty="0"/>
          </a:p>
        </p:txBody>
      </p:sp>
    </p:spTree>
    <p:extLst>
      <p:ext uri="{BB962C8B-B14F-4D97-AF65-F5344CB8AC3E}">
        <p14:creationId xmlns:p14="http://schemas.microsoft.com/office/powerpoint/2010/main" val="176665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 </a:t>
            </a:r>
            <a:r>
              <a:rPr lang="en-US" b="0" i="0" dirty="0">
                <a:solidFill>
                  <a:srgbClr val="333333"/>
                </a:solidFill>
                <a:effectLst/>
                <a:latin typeface="Segoe UI Emoji" panose="020B0502040204020203" pitchFamily="34" charset="0"/>
              </a:rPr>
              <a:t>😀</a:t>
            </a:r>
            <a:endParaRPr lang="en-US" sz="4000" spc="300" dirty="0"/>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984846" y="4521667"/>
            <a:ext cx="4222307" cy="975730"/>
          </a:xfrm>
        </p:spPr>
        <p:txBody>
          <a:bodyPr/>
          <a:lstStyle/>
          <a:p>
            <a:r>
              <a:rPr lang="en-US" dirty="0"/>
              <a:t>BE CREATIVE OR ASK DESIGNER HOW IT SHOULD BE</a:t>
            </a:r>
          </a:p>
        </p:txBody>
      </p:sp>
    </p:spTree>
    <p:extLst>
      <p:ext uri="{BB962C8B-B14F-4D97-AF65-F5344CB8AC3E}">
        <p14:creationId xmlns:p14="http://schemas.microsoft.com/office/powerpoint/2010/main" val="927727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in a suit sitting at a table with other men in the background&#10;&#10;Description automatically generated">
            <a:extLst>
              <a:ext uri="{FF2B5EF4-FFF2-40B4-BE49-F238E27FC236}">
                <a16:creationId xmlns:a16="http://schemas.microsoft.com/office/drawing/2014/main" id="{312476D2-ADE7-212A-A58E-7953252B78D8}"/>
              </a:ext>
            </a:extLst>
          </p:cNvPr>
          <p:cNvPicPr>
            <a:picLocks noGrp="1" noChangeAspect="1"/>
          </p:cNvPicPr>
          <p:nvPr>
            <p:ph type="pic" sz="quarter" idx="13"/>
          </p:nvPr>
        </p:nvPicPr>
        <p:blipFill>
          <a:blip r:embed="rId3"/>
          <a:srcRect l="12963" r="12963"/>
          <a:stretch>
            <a:fillRect/>
          </a:stretch>
        </p:blipFill>
        <p:spPr>
          <a:xfrm>
            <a:off x="0" y="0"/>
            <a:ext cx="6096000" cy="6858000"/>
          </a:xfrm>
          <a:prstGeom prst="parallelogram">
            <a:avLst>
              <a:gd name="adj" fmla="val 16308"/>
            </a:avLst>
          </a:prstGeom>
        </p:spPr>
      </p:pic>
      <p:sp>
        <p:nvSpPr>
          <p:cNvPr id="4" name="Slide Number Placeholder 3">
            <a:extLst>
              <a:ext uri="{FF2B5EF4-FFF2-40B4-BE49-F238E27FC236}">
                <a16:creationId xmlns:a16="http://schemas.microsoft.com/office/drawing/2014/main" id="{994BFDA9-3E5A-AC9C-3604-0862065C5A98}"/>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5" name="Text Placeholder 4">
            <a:extLst>
              <a:ext uri="{FF2B5EF4-FFF2-40B4-BE49-F238E27FC236}">
                <a16:creationId xmlns:a16="http://schemas.microsoft.com/office/drawing/2014/main" id="{F331C66F-6892-6237-4377-5F6C6E8412C6}"/>
              </a:ext>
            </a:extLst>
          </p:cNvPr>
          <p:cNvSpPr>
            <a:spLocks noGrp="1"/>
          </p:cNvSpPr>
          <p:nvPr>
            <p:ph type="body" sz="quarter" idx="15"/>
          </p:nvPr>
        </p:nvSpPr>
        <p:spPr/>
        <p:txBody>
          <a:bodyPr/>
          <a:lstStyle/>
          <a:p>
            <a:pPr marL="285750" indent="-285750">
              <a:buFont typeface="Arial" panose="020B0604020202020204" pitchFamily="34" charset="0"/>
              <a:buChar char="•"/>
            </a:pPr>
            <a:r>
              <a:rPr lang="en-US" dirty="0"/>
              <a:t>Write your questions in chat</a:t>
            </a:r>
          </a:p>
          <a:p>
            <a:pPr marL="285750" indent="-285750">
              <a:buFont typeface="Arial" panose="020B0604020202020204" pitchFamily="34" charset="0"/>
              <a:buChar char="•"/>
            </a:pPr>
            <a:r>
              <a:rPr lang="en-US" dirty="0"/>
              <a:t>Will be Q&amp;A session in the end also</a:t>
            </a:r>
          </a:p>
        </p:txBody>
      </p:sp>
      <p:sp>
        <p:nvSpPr>
          <p:cNvPr id="3" name="Title 7">
            <a:extLst>
              <a:ext uri="{FF2B5EF4-FFF2-40B4-BE49-F238E27FC236}">
                <a16:creationId xmlns:a16="http://schemas.microsoft.com/office/drawing/2014/main" id="{618641E3-FE57-D6EA-C425-BD4E740D9C2A}"/>
              </a:ext>
            </a:extLst>
          </p:cNvPr>
          <p:cNvSpPr>
            <a:spLocks noGrp="1"/>
          </p:cNvSpPr>
          <p:nvPr>
            <p:ph type="title"/>
          </p:nvPr>
        </p:nvSpPr>
        <p:spPr>
          <a:xfrm>
            <a:off x="7068820" y="914187"/>
            <a:ext cx="5897218" cy="884238"/>
          </a:xfrm>
        </p:spPr>
        <p:txBody>
          <a:bodyPr/>
          <a:lstStyle/>
          <a:p>
            <a:r>
              <a:rPr lang="en-US" sz="3200" dirty="0"/>
              <a:t>Questions</a:t>
            </a:r>
          </a:p>
        </p:txBody>
      </p:sp>
    </p:spTree>
    <p:extLst>
      <p:ext uri="{BB962C8B-B14F-4D97-AF65-F5344CB8AC3E}">
        <p14:creationId xmlns:p14="http://schemas.microsoft.com/office/powerpoint/2010/main" val="2849218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How looks my day at work?</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5</a:t>
            </a:fld>
            <a:endParaRPr lang="en-US" dirty="0"/>
          </a:p>
        </p:txBody>
      </p:sp>
      <p:sp>
        <p:nvSpPr>
          <p:cNvPr id="4" name="Text Placeholder 1">
            <a:extLst>
              <a:ext uri="{FF2B5EF4-FFF2-40B4-BE49-F238E27FC236}">
                <a16:creationId xmlns:a16="http://schemas.microsoft.com/office/drawing/2014/main" id="{1F0B044E-781E-9105-8192-2917B66A9F2A}"/>
              </a:ext>
            </a:extLst>
          </p:cNvPr>
          <p:cNvSpPr txBox="1">
            <a:spLocks/>
          </p:cNvSpPr>
          <p:nvPr/>
        </p:nvSpPr>
        <p:spPr>
          <a:xfrm>
            <a:off x="6202680" y="4847298"/>
            <a:ext cx="5144768" cy="36512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Mail reading</a:t>
            </a:r>
          </a:p>
        </p:txBody>
      </p:sp>
      <p:sp>
        <p:nvSpPr>
          <p:cNvPr id="5" name="Text Placeholder 1">
            <a:extLst>
              <a:ext uri="{FF2B5EF4-FFF2-40B4-BE49-F238E27FC236}">
                <a16:creationId xmlns:a16="http://schemas.microsoft.com/office/drawing/2014/main" id="{B424540F-E083-A0A8-2ACE-93B884BA9B9E}"/>
              </a:ext>
            </a:extLst>
          </p:cNvPr>
          <p:cNvSpPr txBox="1">
            <a:spLocks/>
          </p:cNvSpPr>
          <p:nvPr/>
        </p:nvSpPr>
        <p:spPr>
          <a:xfrm>
            <a:off x="6202679" y="5314465"/>
            <a:ext cx="5144769" cy="36512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chatting in teams</a:t>
            </a:r>
          </a:p>
        </p:txBody>
      </p:sp>
      <p:sp>
        <p:nvSpPr>
          <p:cNvPr id="7" name="Text Placeholder 1">
            <a:extLst>
              <a:ext uri="{FF2B5EF4-FFF2-40B4-BE49-F238E27FC236}">
                <a16:creationId xmlns:a16="http://schemas.microsoft.com/office/drawing/2014/main" id="{11EE9F87-E1AB-C419-6B41-8521A4C41379}"/>
              </a:ext>
            </a:extLst>
          </p:cNvPr>
          <p:cNvSpPr txBox="1">
            <a:spLocks/>
          </p:cNvSpPr>
          <p:nvPr/>
        </p:nvSpPr>
        <p:spPr>
          <a:xfrm>
            <a:off x="6202680" y="5781632"/>
            <a:ext cx="5144770" cy="36512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MEETINGS</a:t>
            </a:r>
          </a:p>
        </p:txBody>
      </p:sp>
      <p:sp>
        <p:nvSpPr>
          <p:cNvPr id="9" name="Text Placeholder 1">
            <a:extLst>
              <a:ext uri="{FF2B5EF4-FFF2-40B4-BE49-F238E27FC236}">
                <a16:creationId xmlns:a16="http://schemas.microsoft.com/office/drawing/2014/main" id="{0BEADC9F-7528-175B-3C15-87E26A1893E0}"/>
              </a:ext>
            </a:extLst>
          </p:cNvPr>
          <p:cNvSpPr txBox="1">
            <a:spLocks/>
          </p:cNvSpPr>
          <p:nvPr/>
        </p:nvSpPr>
        <p:spPr>
          <a:xfrm>
            <a:off x="6202680" y="6248799"/>
            <a:ext cx="5144770" cy="36512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 Actual development</a:t>
            </a:r>
          </a:p>
        </p:txBody>
      </p:sp>
      <p:sp>
        <p:nvSpPr>
          <p:cNvPr id="10" name="Text Placeholder 1">
            <a:extLst>
              <a:ext uri="{FF2B5EF4-FFF2-40B4-BE49-F238E27FC236}">
                <a16:creationId xmlns:a16="http://schemas.microsoft.com/office/drawing/2014/main" id="{21DDF8EA-E85D-503E-A486-DD0023C9E3D3}"/>
              </a:ext>
            </a:extLst>
          </p:cNvPr>
          <p:cNvSpPr txBox="1">
            <a:spLocks/>
          </p:cNvSpPr>
          <p:nvPr/>
        </p:nvSpPr>
        <p:spPr>
          <a:xfrm>
            <a:off x="6202679" y="4367867"/>
            <a:ext cx="5144767" cy="365125"/>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Support environments</a:t>
            </a:r>
          </a:p>
        </p:txBody>
      </p:sp>
    </p:spTree>
    <p:extLst>
      <p:ext uri="{BB962C8B-B14F-4D97-AF65-F5344CB8AC3E}">
        <p14:creationId xmlns:p14="http://schemas.microsoft.com/office/powerpoint/2010/main" val="1792673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7068820" y="2078875"/>
            <a:ext cx="4700934" cy="3798888"/>
          </a:xfrm>
        </p:spPr>
        <p:txBody>
          <a:bodyPr/>
          <a:lstStyle/>
          <a:p>
            <a:pPr marL="285750" indent="-285750">
              <a:buFont typeface="Wingdings" panose="05000000000000000000" pitchFamily="2" charset="2"/>
              <a:buChar char="q"/>
            </a:pPr>
            <a:r>
              <a:rPr lang="en-US" dirty="0"/>
              <a:t>Responsive design fundamentals</a:t>
            </a:r>
          </a:p>
          <a:p>
            <a:pPr marL="285750" indent="-285750">
              <a:buFont typeface="Wingdings" panose="05000000000000000000" pitchFamily="2" charset="2"/>
              <a:buChar char="q"/>
            </a:pPr>
            <a:r>
              <a:rPr lang="en-US" dirty="0"/>
              <a:t>Bad/good design solutions</a:t>
            </a:r>
          </a:p>
          <a:p>
            <a:pPr marL="285750" indent="-285750">
              <a:buFont typeface="Wingdings" panose="05000000000000000000" pitchFamily="2" charset="2"/>
              <a:buChar char="q"/>
            </a:pPr>
            <a:r>
              <a:rPr lang="en-US" dirty="0"/>
              <a:t>Let’s touch some code</a:t>
            </a:r>
          </a:p>
          <a:p>
            <a:pPr marL="285750" indent="-285750">
              <a:buFont typeface="Wingdings" panose="05000000000000000000" pitchFamily="2" charset="2"/>
              <a:buChar char="q"/>
            </a:pPr>
            <a:r>
              <a:rPr lang="en-US" dirty="0"/>
              <a:t>Useful material</a:t>
            </a:r>
          </a:p>
          <a:p>
            <a:pPr marL="285750" indent="-285750">
              <a:buFont typeface="Wingdings" panose="05000000000000000000" pitchFamily="2" charset="2"/>
              <a:buChar char="q"/>
            </a:pPr>
            <a:r>
              <a:rPr lang="en-US" dirty="0"/>
              <a:t>Q&amp;A</a:t>
            </a:r>
          </a:p>
          <a:p>
            <a:pPr marL="285750" indent="-285750">
              <a:buFont typeface="Wingdings" panose="05000000000000000000" pitchFamily="2" charset="2"/>
              <a:buChar char="q"/>
            </a:pPr>
            <a:r>
              <a:rPr lang="en-US" dirty="0"/>
              <a:t>Wrap up</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6</a:t>
            </a:fld>
            <a:endParaRPr lang="en-US" dirty="0"/>
          </a:p>
        </p:txBody>
      </p:sp>
      <p:pic>
        <p:nvPicPr>
          <p:cNvPr id="11" name="Picture Placeholder 10" descr="A hand writing on a notebook&#10;&#10;Description automatically generated">
            <a:extLst>
              <a:ext uri="{FF2B5EF4-FFF2-40B4-BE49-F238E27FC236}">
                <a16:creationId xmlns:a16="http://schemas.microsoft.com/office/drawing/2014/main" id="{3CB7D43A-2068-6216-F3CB-B0DD2E88656B}"/>
              </a:ext>
            </a:extLst>
          </p:cNvPr>
          <p:cNvPicPr>
            <a:picLocks noGrp="1" noChangeAspect="1"/>
          </p:cNvPicPr>
          <p:nvPr>
            <p:ph type="pic" sz="quarter" idx="13"/>
          </p:nvPr>
        </p:nvPicPr>
        <p:blipFill>
          <a:blip r:embed="rId2"/>
          <a:srcRect l="2356" r="2356"/>
          <a:stretch>
            <a:fillRect/>
          </a:stretch>
        </p:blipFill>
        <p:spPr/>
      </p:pic>
    </p:spTree>
    <p:extLst>
      <p:ext uri="{BB962C8B-B14F-4D97-AF65-F5344CB8AC3E}">
        <p14:creationId xmlns:p14="http://schemas.microsoft.com/office/powerpoint/2010/main" val="1649098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99047B33-21F4-1255-8D53-5A4959718E8B}"/>
              </a:ext>
            </a:extLst>
          </p:cNvPr>
          <p:cNvSpPr>
            <a:spLocks noGrp="1"/>
          </p:cNvSpPr>
          <p:nvPr>
            <p:ph type="pic" sz="quarter" idx="10"/>
          </p:nvPr>
        </p:nvSpPr>
        <p:spPr/>
      </p:sp>
      <p:pic>
        <p:nvPicPr>
          <p:cNvPr id="17" name="Picture 16" descr="Black 3D wave patterns">
            <a:extLst>
              <a:ext uri="{FF2B5EF4-FFF2-40B4-BE49-F238E27FC236}">
                <a16:creationId xmlns:a16="http://schemas.microsoft.com/office/drawing/2014/main" id="{6820F497-E039-39B6-1B36-9D30FE9D38BD}"/>
              </a:ext>
            </a:extLst>
          </p:cNvPr>
          <p:cNvPicPr>
            <a:picLocks noChangeAspect="1"/>
          </p:cNvPicPr>
          <p:nvPr/>
        </p:nvPicPr>
        <p:blipFill>
          <a:blip r:embed="rId3"/>
          <a:stretch>
            <a:fillRect/>
          </a:stretch>
        </p:blipFill>
        <p:spPr>
          <a:xfrm>
            <a:off x="0" y="103604"/>
            <a:ext cx="12192000" cy="6583680"/>
          </a:xfrm>
          <a:prstGeom prst="rect">
            <a:avLst/>
          </a:prstGeom>
        </p:spPr>
      </p:pic>
      <p:sp>
        <p:nvSpPr>
          <p:cNvPr id="4" name="Text Placeholder 3">
            <a:extLst>
              <a:ext uri="{FF2B5EF4-FFF2-40B4-BE49-F238E27FC236}">
                <a16:creationId xmlns:a16="http://schemas.microsoft.com/office/drawing/2014/main" id="{D674654E-D648-55E8-E894-4EC58A5B44D8}"/>
              </a:ext>
            </a:extLst>
          </p:cNvPr>
          <p:cNvSpPr>
            <a:spLocks noGrp="1"/>
          </p:cNvSpPr>
          <p:nvPr>
            <p:ph type="body" sz="quarter" idx="12"/>
          </p:nvPr>
        </p:nvSpPr>
        <p:spPr/>
        <p:txBody>
          <a:bodyPr/>
          <a:lstStyle/>
          <a:p>
            <a:r>
              <a:rPr lang="en-US" dirty="0"/>
              <a:t>NEEDED TECHNOLOGIES</a:t>
            </a:r>
          </a:p>
        </p:txBody>
      </p:sp>
      <p:pic>
        <p:nvPicPr>
          <p:cNvPr id="8198" name="Picture 6" descr="Dwayne Johnson Nice GIF - DwayneJohnson Nice The - Discover &amp; Share GIFs |  Giphy, Cool gifs, Dwayne johnson">
            <a:extLst>
              <a:ext uri="{FF2B5EF4-FFF2-40B4-BE49-F238E27FC236}">
                <a16:creationId xmlns:a16="http://schemas.microsoft.com/office/drawing/2014/main" id="{7C816E72-8D69-C0C6-8968-E29B410CA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330" y="0"/>
            <a:ext cx="3299670" cy="213601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92 IT Solutions - HTML, CSS and JavaScript">
            <a:extLst>
              <a:ext uri="{FF2B5EF4-FFF2-40B4-BE49-F238E27FC236}">
                <a16:creationId xmlns:a16="http://schemas.microsoft.com/office/drawing/2014/main" id="{9C940D3C-7392-B3A6-8539-BDA8CA269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2711" y="2271553"/>
            <a:ext cx="6886575"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576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iends friend friendship GIF - Find on GIFER">
            <a:extLst>
              <a:ext uri="{FF2B5EF4-FFF2-40B4-BE49-F238E27FC236}">
                <a16:creationId xmlns:a16="http://schemas.microsoft.com/office/drawing/2014/main" id="{692387E0-BC2A-4BAD-7AD6-47AA83441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396" y="3153081"/>
            <a:ext cx="7007604" cy="37018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Placeholder 6" descr="A person writing on a wall&#10;&#10;Description automatically generated">
            <a:extLst>
              <a:ext uri="{FF2B5EF4-FFF2-40B4-BE49-F238E27FC236}">
                <a16:creationId xmlns:a16="http://schemas.microsoft.com/office/drawing/2014/main" id="{5F2291B9-94F7-3B5A-7AD0-46CDBC24A363}"/>
              </a:ext>
            </a:extLst>
          </p:cNvPr>
          <p:cNvPicPr>
            <a:picLocks noGrp="1" noChangeAspect="1"/>
          </p:cNvPicPr>
          <p:nvPr>
            <p:ph type="pic" sz="quarter" idx="13"/>
          </p:nvPr>
        </p:nvPicPr>
        <p:blipFill>
          <a:blip r:embed="rId4"/>
          <a:srcRect l="21401" r="21401"/>
          <a:stretch>
            <a:fillRect/>
          </a:stretch>
        </p:blipFill>
        <p:spPr/>
      </p:pic>
      <p:sp>
        <p:nvSpPr>
          <p:cNvPr id="4" name="Text Placeholder 3">
            <a:extLst>
              <a:ext uri="{FF2B5EF4-FFF2-40B4-BE49-F238E27FC236}">
                <a16:creationId xmlns:a16="http://schemas.microsoft.com/office/drawing/2014/main" id="{6127B03C-94D8-96CB-5F0C-54529ED98EB1}"/>
              </a:ext>
            </a:extLst>
          </p:cNvPr>
          <p:cNvSpPr>
            <a:spLocks noGrp="1"/>
          </p:cNvSpPr>
          <p:nvPr>
            <p:ph type="body" idx="1"/>
          </p:nvPr>
        </p:nvSpPr>
        <p:spPr>
          <a:xfrm>
            <a:off x="6196909" y="718077"/>
            <a:ext cx="5251450" cy="1716927"/>
          </a:xfrm>
        </p:spPr>
        <p:txBody>
          <a:bodyPr/>
          <a:lstStyle/>
          <a:p>
            <a:r>
              <a:rPr lang="en-US" dirty="0"/>
              <a:t>UX/UI designer </a:t>
            </a:r>
          </a:p>
          <a:p>
            <a:r>
              <a:rPr lang="en-US" dirty="0"/>
              <a:t>should be your friend</a:t>
            </a:r>
          </a:p>
          <a:p>
            <a:endParaRPr lang="en-US" dirty="0"/>
          </a:p>
          <a:p>
            <a:r>
              <a:rPr lang="en-US" dirty="0"/>
              <a:t>Or you should have design sense</a:t>
            </a:r>
          </a:p>
        </p:txBody>
      </p:sp>
      <p:sp>
        <p:nvSpPr>
          <p:cNvPr id="5" name="Slide Number Placeholder 4">
            <a:extLst>
              <a:ext uri="{FF2B5EF4-FFF2-40B4-BE49-F238E27FC236}">
                <a16:creationId xmlns:a16="http://schemas.microsoft.com/office/drawing/2014/main" id="{D603F197-A69C-A78A-4F27-040B73180A7F}"/>
              </a:ext>
            </a:extLst>
          </p:cNvPr>
          <p:cNvSpPr>
            <a:spLocks noGrp="1"/>
          </p:cNvSpPr>
          <p:nvPr>
            <p:ph type="sldNum" sz="quarter" idx="12"/>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2251844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4038600" y="3239735"/>
            <a:ext cx="4114800" cy="421480"/>
          </a:xfrm>
        </p:spPr>
        <p:txBody>
          <a:bodyPr>
            <a:normAutofit/>
          </a:bodyPr>
          <a:lstStyle/>
          <a:p>
            <a:r>
              <a:rPr lang="en-US" dirty="0"/>
              <a:t>What is (RWD)?</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283660"/>
            <a:ext cx="9234488" cy="2651443"/>
          </a:xfrm>
        </p:spPr>
        <p:txBody>
          <a:bodyPr/>
          <a:lstStyle/>
          <a:p>
            <a:r>
              <a:rPr lang="en-US" b="0" i="1" dirty="0">
                <a:solidFill>
                  <a:srgbClr val="FFFFFF"/>
                </a:solidFill>
                <a:effectLst/>
                <a:latin typeface="Inter"/>
              </a:rPr>
              <a:t>Responsive web design</a:t>
            </a:r>
            <a:r>
              <a:rPr lang="en-US" b="0" i="0" dirty="0">
                <a:solidFill>
                  <a:srgbClr val="FFFFFF"/>
                </a:solidFill>
                <a:effectLst/>
                <a:latin typeface="Inter"/>
              </a:rPr>
              <a:t> (RWD) is a web design approach to make web pages render well on all screen sizes and resolutions while ensuring good usability.</a:t>
            </a:r>
            <a:endParaRPr lang="en-US" dirty="0"/>
          </a:p>
        </p:txBody>
      </p:sp>
      <p:sp>
        <p:nvSpPr>
          <p:cNvPr id="3" name="Text Placeholder 1">
            <a:extLst>
              <a:ext uri="{FF2B5EF4-FFF2-40B4-BE49-F238E27FC236}">
                <a16:creationId xmlns:a16="http://schemas.microsoft.com/office/drawing/2014/main" id="{8DFB384A-3395-34E4-16CE-BA35D49623BD}"/>
              </a:ext>
            </a:extLst>
          </p:cNvPr>
          <p:cNvSpPr txBox="1">
            <a:spLocks/>
          </p:cNvSpPr>
          <p:nvPr/>
        </p:nvSpPr>
        <p:spPr>
          <a:xfrm>
            <a:off x="1478756" y="4092119"/>
            <a:ext cx="9234488" cy="2713213"/>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Wingdings" panose="05000000000000000000" pitchFamily="2" charset="2"/>
              <a:buChar char="Ø"/>
            </a:pPr>
            <a:r>
              <a:rPr lang="en-US" dirty="0">
                <a:solidFill>
                  <a:srgbClr val="FFFFFF"/>
                </a:solidFill>
                <a:latin typeface="Inter"/>
              </a:rPr>
              <a:t>HTML is fundamentally responsive</a:t>
            </a:r>
          </a:p>
          <a:p>
            <a:pPr marL="457200" indent="-457200" algn="l">
              <a:buFont typeface="Wingdings" panose="05000000000000000000" pitchFamily="2" charset="2"/>
              <a:buChar char="Ø"/>
            </a:pPr>
            <a:r>
              <a:rPr lang="en-US" dirty="0">
                <a:solidFill>
                  <a:srgbClr val="FFFFFF"/>
                </a:solidFill>
                <a:latin typeface="Inter"/>
              </a:rPr>
              <a:t>Responsive web design isn't a separate technology — it is an approach.</a:t>
            </a:r>
          </a:p>
          <a:p>
            <a:pPr marL="457200" indent="-457200" algn="l">
              <a:buFont typeface="Wingdings" panose="05000000000000000000" pitchFamily="2" charset="2"/>
              <a:buChar char="Ø"/>
            </a:pPr>
            <a:endParaRPr lang="en-US" dirty="0"/>
          </a:p>
        </p:txBody>
      </p:sp>
    </p:spTree>
    <p:extLst>
      <p:ext uri="{BB962C8B-B14F-4D97-AF65-F5344CB8AC3E}">
        <p14:creationId xmlns:p14="http://schemas.microsoft.com/office/powerpoint/2010/main" val="355083963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Metadata/LabelInfo.xml><?xml version="1.0" encoding="utf-8"?>
<clbl:labelList xmlns:clbl="http://schemas.microsoft.com/office/2020/mipLabelMetadata">
  <clbl:label id="{ffcdfac2-430b-48d8-b537-ec930f3dd155}" enabled="1" method="Privileged" siteId="{9a8ff9e3-0e35-4620-a724-e9834dc50b51}" contentBits="0" removed="0"/>
</clbl:labelList>
</file>

<file path=docProps/app.xml><?xml version="1.0" encoding="utf-8"?>
<Properties xmlns="http://schemas.openxmlformats.org/officeDocument/2006/extended-properties" xmlns:vt="http://schemas.openxmlformats.org/officeDocument/2006/docPropsVTypes">
  <Template>Tech presentation</Template>
  <TotalTime>0</TotalTime>
  <Words>2100</Words>
  <Application>Microsoft Office PowerPoint</Application>
  <PresentationFormat>Widescreen</PresentationFormat>
  <Paragraphs>322</Paragraphs>
  <Slides>34</Slides>
  <Notes>26</Notes>
  <HiddenSlides>0</HiddenSlides>
  <MMClips>11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Inter</vt:lpstr>
      <vt:lpstr>sohne</vt:lpstr>
      <vt:lpstr>Söhne</vt:lpstr>
      <vt:lpstr>source-serif-pro</vt:lpstr>
      <vt:lpstr>Arial</vt:lpstr>
      <vt:lpstr>Calibri</vt:lpstr>
      <vt:lpstr>Calibri Light</vt:lpstr>
      <vt:lpstr>Segoe UI Emoji</vt:lpstr>
      <vt:lpstr>Wingdings</vt:lpstr>
      <vt:lpstr>Office Theme</vt:lpstr>
      <vt:lpstr>Building Websites that Look Great on Any Device</vt:lpstr>
      <vt:lpstr>INTRODUCTION</vt:lpstr>
      <vt:lpstr>Who are you?</vt:lpstr>
      <vt:lpstr>Questions</vt:lpstr>
      <vt:lpstr>How looks my day at work?</vt:lpstr>
      <vt:lpstr>Agenda</vt:lpstr>
      <vt:lpstr>PowerPoint Presentation</vt:lpstr>
      <vt:lpstr>PowerPoint Presentation</vt:lpstr>
      <vt:lpstr>What is (RWD)?</vt:lpstr>
      <vt:lpstr>Adaptive vs responsive</vt:lpstr>
      <vt:lpstr>RWD approaches</vt:lpstr>
      <vt:lpstr>PowerPoint Presentation</vt:lpstr>
      <vt:lpstr>CSS Units</vt:lpstr>
      <vt:lpstr>Font size RULE</vt:lpstr>
      <vt:lpstr>Css Frameworks</vt:lpstr>
      <vt:lpstr>PowerPoint Presentation</vt:lpstr>
      <vt:lpstr>How to enable responsive design?</vt:lpstr>
      <vt:lpstr>Responsive layout technologies</vt:lpstr>
      <vt:lpstr>How to customize responsive design?  Using media queries</vt:lpstr>
      <vt:lpstr>PowerPoint Presentation</vt:lpstr>
      <vt:lpstr>PowerPoint Presentation</vt:lpstr>
      <vt:lpstr>Question 1 (BIG TABLE)</vt:lpstr>
      <vt:lpstr>Answers</vt:lpstr>
      <vt:lpstr>Question 2 (images)</vt:lpstr>
      <vt:lpstr>Answers</vt:lpstr>
      <vt:lpstr>Responsive images</vt:lpstr>
      <vt:lpstr>Improve performance of images</vt:lpstr>
      <vt:lpstr>Question 3 (header)</vt:lpstr>
      <vt:lpstr>Answers</vt:lpstr>
      <vt:lpstr>Time for live coding</vt:lpstr>
      <vt:lpstr>PowerPoint Presentation</vt:lpstr>
      <vt:lpstr>Q&amp;A</vt:lpstr>
      <vt:lpstr>Wrap up</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Websites that Look Great on Any Device</dc:title>
  <dc:creator>Petrikonis, Eligijus</dc:creator>
  <cp:lastModifiedBy>Petrikonis, Eligijus</cp:lastModifiedBy>
  <cp:revision>58</cp:revision>
  <dcterms:created xsi:type="dcterms:W3CDTF">2023-07-13T10:38:49Z</dcterms:created>
  <dcterms:modified xsi:type="dcterms:W3CDTF">2023-07-21T11:38:27Z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